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6" r:id="rId3"/>
    <p:sldMasterId id="2147483678" r:id="rId4"/>
    <p:sldMasterId id="2147483680" r:id="rId5"/>
    <p:sldMasterId id="2147483682" r:id="rId6"/>
    <p:sldMasterId id="2147483684" r:id="rId7"/>
    <p:sldMasterId id="2147483687" r:id="rId8"/>
    <p:sldMasterId id="2147483689" r:id="rId9"/>
    <p:sldMasterId id="2147483691" r:id="rId10"/>
    <p:sldMasterId id="2147483693" r:id="rId11"/>
    <p:sldMasterId id="2147483696" r:id="rId12"/>
    <p:sldMasterId id="2147483698" r:id="rId13"/>
  </p:sldMasterIdLst>
  <p:notesMasterIdLst>
    <p:notesMasterId r:id="rId46"/>
  </p:notesMasterIdLst>
  <p:sldIdLst>
    <p:sldId id="257" r:id="rId14"/>
    <p:sldId id="258" r:id="rId15"/>
    <p:sldId id="259" r:id="rId16"/>
    <p:sldId id="260" r:id="rId17"/>
    <p:sldId id="261" r:id="rId18"/>
    <p:sldId id="262" r:id="rId19"/>
    <p:sldId id="272" r:id="rId20"/>
    <p:sldId id="263" r:id="rId21"/>
    <p:sldId id="273" r:id="rId22"/>
    <p:sldId id="264" r:id="rId23"/>
    <p:sldId id="265" r:id="rId24"/>
    <p:sldId id="266" r:id="rId25"/>
    <p:sldId id="267" r:id="rId26"/>
    <p:sldId id="268" r:id="rId27"/>
    <p:sldId id="269" r:id="rId28"/>
    <p:sldId id="270" r:id="rId29"/>
    <p:sldId id="271" r:id="rId30"/>
    <p:sldId id="274" r:id="rId31"/>
    <p:sldId id="275" r:id="rId32"/>
    <p:sldId id="276" r:id="rId33"/>
    <p:sldId id="277" r:id="rId34"/>
    <p:sldId id="283" r:id="rId35"/>
    <p:sldId id="278" r:id="rId36"/>
    <p:sldId id="279" r:id="rId37"/>
    <p:sldId id="289" r:id="rId38"/>
    <p:sldId id="282" r:id="rId39"/>
    <p:sldId id="281" r:id="rId40"/>
    <p:sldId id="284" r:id="rId41"/>
    <p:sldId id="285" r:id="rId42"/>
    <p:sldId id="286" r:id="rId43"/>
    <p:sldId id="287" r:id="rId44"/>
    <p:sldId id="28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A"/>
    <a:srgbClr val="F52880"/>
    <a:srgbClr val="FEC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18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5BB17-6178-48EE-8538-7597A882E249}" type="datetimeFigureOut">
              <a:rPr lang="en-US" smtClean="0"/>
              <a:t>5/11/2023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CB45C-CD35-4D70-8C79-5323EF5291C7}" type="slidenum">
              <a:rPr lang="en-US" smtClean="0"/>
              <a:t>‹#›</a:t>
            </a:fld>
            <a:endParaRPr lang="en-US"/>
          </a:p>
        </p:txBody>
      </p:sp>
    </p:spTree>
    <p:extLst>
      <p:ext uri="{BB962C8B-B14F-4D97-AF65-F5344CB8AC3E}">
        <p14:creationId xmlns:p14="http://schemas.microsoft.com/office/powerpoint/2010/main" val="128263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APRIL 2022</a:t>
            </a:r>
            <a:endParaRPr/>
          </a:p>
          <a:p>
            <a:pPr marL="0" lvl="0" indent="0" algn="l" rtl="0">
              <a:spcBef>
                <a:spcPts val="0"/>
              </a:spcBef>
              <a:spcAft>
                <a:spcPts val="0"/>
              </a:spcAft>
              <a:buNone/>
            </a:pPr>
            <a:endParaRPr/>
          </a:p>
          <a:p>
            <a:pPr marL="0" lvl="0" indent="0" algn="l" rtl="0">
              <a:spcBef>
                <a:spcPts val="0"/>
              </a:spcBef>
              <a:spcAft>
                <a:spcPts val="0"/>
              </a:spcAft>
              <a:buNone/>
            </a:pPr>
            <a:r>
              <a:rPr lang="en-US"/>
              <a:t>Welcome. </a:t>
            </a:r>
            <a:endParaRPr/>
          </a:p>
          <a:p>
            <a:pPr marL="0" lvl="0" indent="0" algn="l" rtl="0">
              <a:spcBef>
                <a:spcPts val="0"/>
              </a:spcBef>
              <a:spcAft>
                <a:spcPts val="0"/>
              </a:spcAft>
              <a:buNone/>
            </a:pPr>
            <a:r>
              <a:rPr lang="en-US"/>
              <a:t>Trainers who choose to make a brief land acknowledgement should do so as part of their introduction. </a:t>
            </a:r>
            <a:endParaRPr/>
          </a:p>
          <a:p>
            <a:pPr marL="0" lvl="0" indent="0" algn="l" rtl="0">
              <a:spcBef>
                <a:spcPts val="0"/>
              </a:spcBef>
              <a:spcAft>
                <a:spcPts val="0"/>
              </a:spcAft>
              <a:buNone/>
            </a:pPr>
            <a:endParaRPr/>
          </a:p>
          <a:p>
            <a:pPr marL="0" lvl="0" indent="0" algn="l" rtl="0">
              <a:spcBef>
                <a:spcPts val="0"/>
              </a:spcBef>
              <a:spcAft>
                <a:spcPts val="0"/>
              </a:spcAft>
              <a:buNone/>
            </a:pPr>
            <a:r>
              <a:rPr lang="en-US"/>
              <a:t>Quick lighthearted prompt in the chat or with your neighbors. </a:t>
            </a:r>
            <a:endParaRPr/>
          </a:p>
          <a:p>
            <a:pPr marL="0" lvl="0" indent="0" algn="l" rtl="0">
              <a:spcBef>
                <a:spcPts val="0"/>
              </a:spcBef>
              <a:spcAft>
                <a:spcPts val="0"/>
              </a:spcAft>
              <a:buNone/>
            </a:pPr>
            <a:endParaRPr/>
          </a:p>
          <a:p>
            <a:pPr marL="0" lvl="0" indent="0" algn="l" rtl="0">
              <a:spcBef>
                <a:spcPts val="0"/>
              </a:spcBef>
              <a:spcAft>
                <a:spcPts val="0"/>
              </a:spcAft>
              <a:buNone/>
            </a:pPr>
            <a:r>
              <a:rPr lang="en-US"/>
              <a:t>Introduce any relevant logistics – how and when to get trainer’s attention for questions, whether questions should be asked as they come up or at section breaks / Q&amp;A at the end, whether trainer will or will not be following the chat if online, etc. </a:t>
            </a:r>
            <a:endParaRPr/>
          </a:p>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2760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Just jump towards the states that aren’t legal. It is surprising that this exists in 2023</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E4535B-C048-4ACB-A930-991F538C34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9113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a:t>
            </a:r>
            <a:r>
              <a:rPr lang="en-US" baseline="0" dirty="0"/>
              <a:t> Trevor Project’s National Survey on LGBTQ Mental Health </a:t>
            </a:r>
            <a:r>
              <a:rPr lang="en-US" dirty="0"/>
              <a:t>2020 – this</a:t>
            </a:r>
            <a:r>
              <a:rPr lang="en-US" baseline="0" dirty="0"/>
              <a:t> just came out a few weeks ago!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F678D-74F8-BF48-B4FE-EC5CDC5A6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978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13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19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5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Idit</a:t>
            </a:r>
            <a:endParaRPr/>
          </a:p>
        </p:txBody>
      </p:sp>
      <p:sp>
        <p:nvSpPr>
          <p:cNvPr id="363" name="Google Shape;3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457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50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5671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64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53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introduce themselves. Keshet was founded in 1996 in Boston as a volunteer-led organization. We are now a national organization with offices in Boston, New York, Chicago, and San Francisco. </a:t>
            </a:r>
            <a:endParaRPr/>
          </a:p>
          <a:p>
            <a:pPr marL="0" lvl="0" indent="0" algn="l" rtl="0">
              <a:spcBef>
                <a:spcPts val="0"/>
              </a:spcBef>
              <a:spcAft>
                <a:spcPts val="0"/>
              </a:spcAft>
              <a:buNone/>
            </a:pPr>
            <a:r>
              <a:rPr lang="en-US"/>
              <a:t>Three main areas of work: Education &amp; Training, Youth Programming, and Community Mobilization.</a:t>
            </a:r>
            <a:endParaRPr/>
          </a:p>
          <a:p>
            <a:pPr marL="0" lvl="0" indent="0" algn="l" rtl="0">
              <a:spcBef>
                <a:spcPts val="0"/>
              </a:spcBef>
              <a:spcAft>
                <a:spcPts val="0"/>
              </a:spcAft>
              <a:buNone/>
            </a:pP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51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47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68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612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135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53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848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03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back the questions from the “parking lot,” working with the group to identify which</a:t>
            </a:r>
            <a:r>
              <a:rPr lang="en-US" baseline="0" dirty="0" smtClean="0"/>
              <a:t> are most relevant for them to discuss in real-time and which can be addressed through follow-up resources or one-to-one conversation.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CD38D-FAAA-46C4-9974-7DDE2267AD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19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 back together the material you have</a:t>
            </a:r>
            <a:r>
              <a:rPr lang="en-US" baseline="0" dirty="0" smtClean="0"/>
              <a:t> covered, remind the group what you have come here to learn today.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84F38-D772-4E25-A277-7731AA4932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397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 back together the material you have</a:t>
            </a:r>
            <a:r>
              <a:rPr lang="en-US" baseline="0" dirty="0" smtClean="0"/>
              <a:t> covered, remind the group what you have come here to learn today.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84F38-D772-4E25-A277-7731AA4932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23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1427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Close with the note that this conversation</a:t>
            </a:r>
            <a:r>
              <a:rPr lang="en-US" baseline="0" dirty="0" smtClean="0"/>
              <a:t> was just the beginning – 90 minutes can only just scratch the surface. Encourage questions, further learning, and continued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note this approach to institutional change work – it is most successful when done in realistic, achievable chunks that take into account current resources and capacity. Over time, this work can be sustained and can grow!</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for this quote, if asked)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Pirkei</a:t>
            </a:r>
            <a:r>
              <a:rPr lang="en-US" dirty="0" smtClean="0"/>
              <a:t> </a:t>
            </a:r>
            <a:r>
              <a:rPr lang="en-US" dirty="0" err="1" smtClean="0"/>
              <a:t>Avot</a:t>
            </a:r>
            <a:r>
              <a:rPr lang="en-US" dirty="0" smtClean="0"/>
              <a:t> (pronounced peer-KAY ah-VOT)</a:t>
            </a:r>
            <a:r>
              <a:rPr lang="en-US" baseline="0" dirty="0" smtClean="0"/>
              <a:t> </a:t>
            </a:r>
            <a:r>
              <a:rPr lang="en-US" dirty="0" smtClean="0"/>
              <a:t>is a collection of Jewish wisdom literature that was composed</a:t>
            </a:r>
            <a:r>
              <a:rPr lang="en-US" baseline="0" dirty="0" smtClean="0"/>
              <a:t> in Israel between 190 – 230 CE. The title translates literally to “chapters of the fathers / chapters of the ancestors,” and is sometimes called in English “Ethics of the Ancestors.”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quote (said by Rabbi </a:t>
            </a:r>
            <a:r>
              <a:rPr lang="en-US" baseline="0" dirty="0" err="1" smtClean="0"/>
              <a:t>Tarfon</a:t>
            </a:r>
            <a:r>
              <a:rPr lang="en-US" baseline="0" dirty="0" smtClean="0"/>
              <a:t>, a prominent sage who lived in Israel in the first century CE), is a great way to close a training and frame a call to action: we believe that learning and institutional change are ongoing. The intention is not to leave this space feeling overwhelmed by the number of things that we could do, but to approach the work with the intention of working sustainably and being committed for the long haul.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84F38-D772-4E25-A277-7731AA4932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53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Growth and Learning Mindset – we all have the ability to ask questions without being judged for what we already know. </a:t>
            </a:r>
            <a:endParaRPr/>
          </a:p>
          <a:p>
            <a:pPr marL="0" lvl="0" indent="0" algn="l" rtl="0">
              <a:spcBef>
                <a:spcPts val="0"/>
              </a:spcBef>
              <a:spcAft>
                <a:spcPts val="0"/>
              </a:spcAft>
              <a:buNone/>
            </a:pPr>
            <a:r>
              <a:rPr lang="en-US"/>
              <a:t>Take Space/Make Space – invite participants to notice how much “airtime” they are using, and adjust so that they and others all have space. </a:t>
            </a:r>
            <a:endParaRPr/>
          </a:p>
          <a:p>
            <a:pPr marL="0" lvl="0" indent="0" algn="l" rtl="0">
              <a:spcBef>
                <a:spcPts val="0"/>
              </a:spcBef>
              <a:spcAft>
                <a:spcPts val="0"/>
              </a:spcAft>
              <a:buNone/>
            </a:pPr>
            <a:r>
              <a:rPr lang="en-US"/>
              <a:t>Take Lessons, Leave Stories – if sharing beyond this group, please do not include any identifiable details without explicit permission. </a:t>
            </a:r>
            <a:endParaRPr/>
          </a:p>
          <a:p>
            <a:pPr marL="0" lvl="0" indent="0" algn="l" rtl="0">
              <a:spcBef>
                <a:spcPts val="0"/>
              </a:spcBef>
              <a:spcAft>
                <a:spcPts val="0"/>
              </a:spcAft>
              <a:buNone/>
            </a:pPr>
            <a:r>
              <a:rPr lang="en-US"/>
              <a:t>Trust Intent, Tend Impact – Acknowledge the good intentions of people for being in this training. Also acknowledge that by virtue of being different human beings, we cannot always predict the impact our words might have on others. If something said here feels hurtful or uncomfortable to you, please say something so that the person who said it can tend to it. If someone shares that your words landed painfully to them, please do not take that as an attack, but as an invitation to tend to the relationship. </a:t>
            </a:r>
            <a:endParaRPr/>
          </a:p>
          <a:p>
            <a:pPr marL="0" lvl="0" indent="0" algn="l" rtl="0">
              <a:spcBef>
                <a:spcPts val="0"/>
              </a:spcBef>
              <a:spcAft>
                <a:spcPts val="0"/>
              </a:spcAft>
              <a:buNone/>
            </a:pPr>
            <a:r>
              <a:rPr lang="en-US"/>
              <a:t>Prepare for Non-Closure – We will learn a lot together today! And we cannot learn everything that there is to learn in the time we have together, please assume that there will still be more to learn! </a:t>
            </a:r>
            <a:endParaRPr/>
          </a:p>
          <a:p>
            <a:pPr marL="0" lvl="0" indent="0" algn="l" rtl="0">
              <a:spcBef>
                <a:spcPts val="0"/>
              </a:spcBef>
              <a:spcAft>
                <a:spcPts val="0"/>
              </a:spcAft>
              <a:buNone/>
            </a:pPr>
            <a:r>
              <a:rPr lang="en-US"/>
              <a:t>Stay Present as Much As Possible – Acknowledge that we are all entering this space with different things going on. Tend to what you need to, and do what you can to stay present. </a:t>
            </a:r>
            <a:endParaRPr/>
          </a:p>
          <a:p>
            <a:pPr marL="0" lvl="0" indent="0" algn="l" rtl="0">
              <a:spcBef>
                <a:spcPts val="0"/>
              </a:spcBef>
              <a:spcAft>
                <a:spcPts val="0"/>
              </a:spcAft>
              <a:buNone/>
            </a:pPr>
            <a:r>
              <a:rPr lang="en-US"/>
              <a:t>Have Fun!</a:t>
            </a:r>
            <a:endParaRPr/>
          </a:p>
          <a:p>
            <a:pPr marL="0" lvl="0" indent="0" algn="l" rtl="0">
              <a:spcBef>
                <a:spcPts val="0"/>
              </a:spcBef>
              <a:spcAft>
                <a:spcPts val="0"/>
              </a:spcAft>
              <a:buNone/>
            </a:pPr>
            <a:endParaRPr/>
          </a:p>
        </p:txBody>
      </p:sp>
      <p:sp>
        <p:nvSpPr>
          <p:cNvPr id="195" name="Google Shape;19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282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Frame this work in why it is important and needed from a Jewish perspective. </a:t>
            </a:r>
            <a:endParaRPr/>
          </a:p>
          <a:p>
            <a:pPr marL="0" lvl="0" indent="0" algn="l" rtl="0">
              <a:spcBef>
                <a:spcPts val="0"/>
              </a:spcBef>
              <a:spcAft>
                <a:spcPts val="0"/>
              </a:spcAft>
              <a:buNone/>
            </a:pPr>
            <a:endParaRPr/>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378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22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small groups of breakout rooms. Provide</a:t>
            </a:r>
            <a:r>
              <a:rPr lang="en-US" baseline="0" dirty="0" smtClean="0"/>
              <a:t> each group with a copy of the 7 values handout OR access to a copy of the </a:t>
            </a:r>
            <a:r>
              <a:rPr lang="en-US" baseline="0" dirty="0" err="1" smtClean="0"/>
              <a:t>JAMboard</a:t>
            </a:r>
            <a:r>
              <a:rPr lang="en-US" baseline="0" dirty="0" smtClean="0"/>
              <a:t> for this session.</a:t>
            </a:r>
            <a:endParaRPr lang="en-US" dirty="0"/>
          </a:p>
        </p:txBody>
      </p:sp>
      <p:sp>
        <p:nvSpPr>
          <p:cNvPr id="4" name="Slide Number Placeholder 3"/>
          <p:cNvSpPr>
            <a:spLocks noGrp="1"/>
          </p:cNvSpPr>
          <p:nvPr>
            <p:ph type="sldNum" sz="quarter" idx="10"/>
          </p:nvPr>
        </p:nvSpPr>
        <p:spPr/>
        <p:txBody>
          <a:bodyPr/>
          <a:lstStyle/>
          <a:p>
            <a:fld id="{22B37C09-B114-4B14-9167-2D8743881F2D}" type="slidenum">
              <a:rPr lang="en-US" smtClean="0"/>
              <a:t>7</a:t>
            </a:fld>
            <a:endParaRPr lang="en-US"/>
          </a:p>
        </p:txBody>
      </p:sp>
    </p:spTree>
    <p:extLst>
      <p:ext uri="{BB962C8B-B14F-4D97-AF65-F5344CB8AC3E}">
        <p14:creationId xmlns:p14="http://schemas.microsoft.com/office/powerpoint/2010/main" val="100680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94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from our stories, real</a:t>
            </a:r>
            <a:r>
              <a:rPr lang="en-US" baseline="0" dirty="0" smtClean="0"/>
              <a:t> implications for action. </a:t>
            </a:r>
          </a:p>
          <a:p>
            <a:endParaRPr lang="en-US" baseline="0" dirty="0" smtClean="0"/>
          </a:p>
          <a:p>
            <a:r>
              <a:rPr lang="en-US" baseline="0" dirty="0" smtClean="0"/>
              <a:t>We are going to talk a lot today about how norms get constructed and communicated, and the impact that norms and assumptions have. I want you to carry this framework through the day, and think about what it would mean to build communities with the assumption that the “norm” is individuality and uniqueness.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F678D-74F8-BF48-B4FE-EC5CDC5A6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74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White">
  <p:cSld name="Blank—White">
    <p:spTree>
      <p:nvGrpSpPr>
        <p:cNvPr id="1" name="Shape 15"/>
        <p:cNvGrpSpPr/>
        <p:nvPr/>
      </p:nvGrpSpPr>
      <p:grpSpPr>
        <a:xfrm>
          <a:off x="0" y="0"/>
          <a:ext cx="0" cy="0"/>
          <a:chOff x="0" y="0"/>
          <a:chExt cx="0" cy="0"/>
        </a:xfrm>
      </p:grpSpPr>
      <p:sp>
        <p:nvSpPr>
          <p:cNvPr id="16" name="Google Shape;16;p43"/>
          <p:cNvSpPr txBox="1">
            <a:spLocks noGrp="1"/>
          </p:cNvSpPr>
          <p:nvPr>
            <p:ph type="body" idx="1"/>
          </p:nvPr>
        </p:nvSpPr>
        <p:spPr>
          <a:xfrm>
            <a:off x="457147" y="2375240"/>
            <a:ext cx="2974310" cy="3836927"/>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1000"/>
              </a:spcBef>
              <a:spcAft>
                <a:spcPts val="0"/>
              </a:spcAft>
              <a:buClr>
                <a:srgbClr val="0C0C0C"/>
              </a:buClr>
              <a:buSzPts val="1400"/>
              <a:buChar char="•"/>
              <a:defRPr sz="1400" b="0" i="0">
                <a:solidFill>
                  <a:srgbClr val="0C0C0C"/>
                </a:solidFill>
                <a:latin typeface="Arial"/>
                <a:ea typeface="Arial"/>
                <a:cs typeface="Arial"/>
                <a:sym typeface="Arial"/>
              </a:defRPr>
            </a:lvl1pPr>
            <a:lvl2pPr marL="914400" lvl="1" indent="-317500" algn="l">
              <a:lnSpc>
                <a:spcPct val="120000"/>
              </a:lnSpc>
              <a:spcBef>
                <a:spcPts val="500"/>
              </a:spcBef>
              <a:spcAft>
                <a:spcPts val="0"/>
              </a:spcAft>
              <a:buClr>
                <a:srgbClr val="0C0C0C"/>
              </a:buClr>
              <a:buSzPts val="1400"/>
              <a:buChar char="•"/>
              <a:defRPr sz="1400" b="0" i="0">
                <a:solidFill>
                  <a:srgbClr val="0C0C0C"/>
                </a:solidFill>
                <a:latin typeface="Arial"/>
                <a:ea typeface="Arial"/>
                <a:cs typeface="Arial"/>
                <a:sym typeface="Arial"/>
              </a:defRPr>
            </a:lvl2pPr>
            <a:lvl3pPr marL="1371600" lvl="2" indent="-317500" algn="l">
              <a:lnSpc>
                <a:spcPct val="120000"/>
              </a:lnSpc>
              <a:spcBef>
                <a:spcPts val="500"/>
              </a:spcBef>
              <a:spcAft>
                <a:spcPts val="0"/>
              </a:spcAft>
              <a:buClr>
                <a:srgbClr val="0C0C0C"/>
              </a:buClr>
              <a:buSzPts val="1400"/>
              <a:buChar char="•"/>
              <a:defRPr sz="1400" b="0" i="0">
                <a:solidFill>
                  <a:srgbClr val="0C0C0C"/>
                </a:solidFill>
                <a:latin typeface="Arial"/>
                <a:ea typeface="Arial"/>
                <a:cs typeface="Arial"/>
                <a:sym typeface="Arial"/>
              </a:defRPr>
            </a:lvl3pPr>
            <a:lvl4pPr marL="1828800" lvl="3" indent="-317500" algn="l">
              <a:lnSpc>
                <a:spcPct val="120000"/>
              </a:lnSpc>
              <a:spcBef>
                <a:spcPts val="500"/>
              </a:spcBef>
              <a:spcAft>
                <a:spcPts val="0"/>
              </a:spcAft>
              <a:buClr>
                <a:srgbClr val="0C0C0C"/>
              </a:buClr>
              <a:buSzPts val="1400"/>
              <a:buChar char="•"/>
              <a:defRPr sz="1400" b="0" i="0">
                <a:solidFill>
                  <a:srgbClr val="0C0C0C"/>
                </a:solidFill>
                <a:latin typeface="Arial"/>
                <a:ea typeface="Arial"/>
                <a:cs typeface="Arial"/>
                <a:sym typeface="Arial"/>
              </a:defRPr>
            </a:lvl4pPr>
            <a:lvl5pPr marL="2286000" lvl="4" indent="-317500" algn="l">
              <a:lnSpc>
                <a:spcPct val="120000"/>
              </a:lnSpc>
              <a:spcBef>
                <a:spcPts val="500"/>
              </a:spcBef>
              <a:spcAft>
                <a:spcPts val="0"/>
              </a:spcAft>
              <a:buClr>
                <a:srgbClr val="0C0C0C"/>
              </a:buClr>
              <a:buSzPts val="1400"/>
              <a:buChar char="•"/>
              <a:defRPr sz="1400" b="0" i="0">
                <a:solidFill>
                  <a:srgbClr val="0C0C0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title"/>
          </p:nvPr>
        </p:nvSpPr>
        <p:spPr>
          <a:xfrm>
            <a:off x="457201" y="923968"/>
            <a:ext cx="7565011" cy="11000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9627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29"/>
        <p:cNvGrpSpPr/>
        <p:nvPr/>
      </p:nvGrpSpPr>
      <p:grpSpPr>
        <a:xfrm>
          <a:off x="0" y="0"/>
          <a:ext cx="0" cy="0"/>
          <a:chOff x="0" y="0"/>
          <a:chExt cx="0" cy="0"/>
        </a:xfrm>
      </p:grpSpPr>
      <p:sp>
        <p:nvSpPr>
          <p:cNvPr id="130" name="Google Shape;130;p53"/>
          <p:cNvSpPr txBox="1">
            <a:spLocks noGrp="1"/>
          </p:cNvSpPr>
          <p:nvPr>
            <p:ph type="title"/>
          </p:nvPr>
        </p:nvSpPr>
        <p:spPr>
          <a:xfrm>
            <a:off x="457201" y="923968"/>
            <a:ext cx="7565011"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0"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53"/>
          <p:cNvSpPr txBox="1">
            <a:spLocks noGrp="1"/>
          </p:cNvSpPr>
          <p:nvPr>
            <p:ph type="body" idx="1"/>
          </p:nvPr>
        </p:nvSpPr>
        <p:spPr>
          <a:xfrm>
            <a:off x="457204" y="2376997"/>
            <a:ext cx="5921502" cy="38316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1599"/>
              </a:spcBef>
              <a:spcAft>
                <a:spcPts val="0"/>
              </a:spcAft>
              <a:buClr>
                <a:srgbClr val="41B6E6"/>
              </a:buClr>
              <a:buSzPts val="1999"/>
              <a:buFont typeface="Arial"/>
              <a:buNone/>
              <a:defRPr sz="1999" b="0" i="0" u="none" strike="noStrike" cap="none">
                <a:solidFill>
                  <a:srgbClr val="0C0C0C"/>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4pPr>
            <a:lvl5pPr marL="2286000" marR="0" lvl="4"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459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94581-35B1-B240-98A2-D8630D167782}"/>
              </a:ext>
            </a:extLst>
          </p:cNvPr>
          <p:cNvSpPr>
            <a:spLocks noGrp="1"/>
          </p:cNvSpPr>
          <p:nvPr>
            <p:ph type="title" hasCustomPrompt="1"/>
          </p:nvPr>
        </p:nvSpPr>
        <p:spPr>
          <a:xfrm>
            <a:off x="457201" y="923968"/>
            <a:ext cx="7565011" cy="1100015"/>
          </a:xfrm>
          <a:prstGeom prst="rect">
            <a:avLst/>
          </a:prstGeom>
        </p:spPr>
        <p:txBody>
          <a:bodyPr/>
          <a:lstStyle>
            <a:lvl1pPr algn="l">
              <a:defRPr sz="4200" baseline="0">
                <a:solidFill>
                  <a:srgbClr val="EE3780"/>
                </a:solidFill>
                <a:latin typeface="Sharp Sans Extrabold"/>
                <a:cs typeface="Sharp Sans Extrabold"/>
              </a:defRPr>
            </a:lvl1pPr>
          </a:lstStyle>
          <a:p>
            <a:r>
              <a:rPr lang="en-US" dirty="0"/>
              <a:t>Click to edit Title</a:t>
            </a:r>
          </a:p>
        </p:txBody>
      </p:sp>
      <p:sp>
        <p:nvSpPr>
          <p:cNvPr id="5" name="Text Placeholder 2">
            <a:extLst>
              <a:ext uri="{FF2B5EF4-FFF2-40B4-BE49-F238E27FC236}">
                <a16:creationId xmlns:a16="http://schemas.microsoft.com/office/drawing/2014/main" id="{4770B83F-2801-D741-8815-DA6447A34BCD}"/>
              </a:ext>
            </a:extLst>
          </p:cNvPr>
          <p:cNvSpPr>
            <a:spLocks noGrp="1"/>
          </p:cNvSpPr>
          <p:nvPr>
            <p:ph type="body" sz="quarter" idx="14"/>
          </p:nvPr>
        </p:nvSpPr>
        <p:spPr>
          <a:xfrm>
            <a:off x="457204" y="2376997"/>
            <a:ext cx="5921502" cy="3831682"/>
          </a:xfrm>
          <a:prstGeom prst="rect">
            <a:avLst/>
          </a:prstGeom>
        </p:spPr>
        <p:txBody>
          <a:bodyPr/>
          <a:lstStyle>
            <a:lvl1pPr marL="0" indent="0" fontAlgn="base">
              <a:lnSpc>
                <a:spcPct val="120000"/>
              </a:lnSpc>
              <a:spcBef>
                <a:spcPts val="1599"/>
              </a:spcBef>
              <a:buClr>
                <a:srgbClr val="41B6E6"/>
              </a:buClr>
              <a:buSzPct val="100000"/>
              <a:buNone/>
              <a:defRPr sz="1999" b="0" i="0">
                <a:solidFill>
                  <a:schemeClr val="tx1">
                    <a:lumMod val="95000"/>
                    <a:lumOff val="5000"/>
                  </a:schemeClr>
                </a:solidFill>
                <a:latin typeface="Akkurat Std Light"/>
                <a:cs typeface="Akkurat Std Light"/>
              </a:defRPr>
            </a:lvl1pPr>
          </a:lstStyle>
          <a:p>
            <a:pPr marL="0" indent="0" fontAlgn="base">
              <a:spcBef>
                <a:spcPts val="1200"/>
              </a:spcBef>
              <a:buClr>
                <a:srgbClr val="41B6E6"/>
              </a:buClr>
              <a:buSzPct val="100000"/>
              <a:buNone/>
            </a:pPr>
            <a:endParaRPr lang="en-US" dirty="0"/>
          </a:p>
        </p:txBody>
      </p:sp>
    </p:spTree>
    <p:extLst>
      <p:ext uri="{BB962C8B-B14F-4D97-AF65-F5344CB8AC3E}">
        <p14:creationId xmlns:p14="http://schemas.microsoft.com/office/powerpoint/2010/main" val="151812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13"/>
            <a:ext cx="9144000" cy="6858000"/>
          </a:xfrm>
          <a:prstGeom prst="rect">
            <a:avLst/>
          </a:prstGeom>
          <a:solidFill>
            <a:srgbClr val="007B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2"/>
          <a:stretch>
            <a:fillRect/>
          </a:stretch>
        </p:blipFill>
        <p:spPr>
          <a:xfrm>
            <a:off x="182880" y="4628674"/>
            <a:ext cx="8799681" cy="2093224"/>
          </a:xfrm>
          <a:prstGeom prst="rect">
            <a:avLst/>
          </a:prstGeom>
        </p:spPr>
      </p:pic>
      <p:sp>
        <p:nvSpPr>
          <p:cNvPr id="5" name="Title 1">
            <a:extLst>
              <a:ext uri="{FF2B5EF4-FFF2-40B4-BE49-F238E27FC236}">
                <a16:creationId xmlns:a16="http://schemas.microsoft.com/office/drawing/2014/main" id="{D263A1BD-FB4C-824A-A7B8-E4B8EB81EA43}"/>
              </a:ext>
            </a:extLst>
          </p:cNvPr>
          <p:cNvSpPr>
            <a:spLocks noGrp="1"/>
          </p:cNvSpPr>
          <p:nvPr>
            <p:ph type="title"/>
          </p:nvPr>
        </p:nvSpPr>
        <p:spPr>
          <a:xfrm>
            <a:off x="457199" y="14"/>
            <a:ext cx="7319913" cy="5853512"/>
          </a:xfrm>
          <a:prstGeom prst="rect">
            <a:avLst/>
          </a:prstGeom>
        </p:spPr>
        <p:txBody>
          <a:bodyPr anchor="ctr"/>
          <a:lstStyle>
            <a:lvl1pPr algn="l">
              <a:defRPr sz="6000" b="0" i="0" kern="1200" cap="none" spc="-100" baseline="0">
                <a:solidFill>
                  <a:schemeClr val="tx1"/>
                </a:solidFill>
                <a:latin typeface="Sharp Sans Extrabold"/>
                <a:cs typeface="Sharp Sans Extrabold"/>
              </a:defRPr>
            </a:lvl1pPr>
          </a:lstStyle>
          <a:p>
            <a:endParaRPr lang="en-US" dirty="0"/>
          </a:p>
        </p:txBody>
      </p:sp>
    </p:spTree>
    <p:extLst>
      <p:ext uri="{BB962C8B-B14F-4D97-AF65-F5344CB8AC3E}">
        <p14:creationId xmlns:p14="http://schemas.microsoft.com/office/powerpoint/2010/main" val="244655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7"/>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3153"/>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2398"/>
            </a:lvl2pPr>
            <a:lvl3pPr lvl="2">
              <a:spcBef>
                <a:spcPts val="0"/>
              </a:spcBef>
              <a:spcAft>
                <a:spcPts val="0"/>
              </a:spcAft>
              <a:buSzPts val="1400"/>
              <a:buNone/>
              <a:defRPr sz="2398"/>
            </a:lvl3pPr>
            <a:lvl4pPr lvl="3">
              <a:spcBef>
                <a:spcPts val="0"/>
              </a:spcBef>
              <a:spcAft>
                <a:spcPts val="0"/>
              </a:spcAft>
              <a:buSzPts val="1400"/>
              <a:buNone/>
              <a:defRPr sz="2398"/>
            </a:lvl4pPr>
            <a:lvl5pPr lvl="4">
              <a:spcBef>
                <a:spcPts val="0"/>
              </a:spcBef>
              <a:spcAft>
                <a:spcPts val="0"/>
              </a:spcAft>
              <a:buSzPts val="1400"/>
              <a:buNone/>
              <a:defRPr sz="2398"/>
            </a:lvl5pPr>
            <a:lvl6pPr lvl="5">
              <a:spcBef>
                <a:spcPts val="0"/>
              </a:spcBef>
              <a:spcAft>
                <a:spcPts val="0"/>
              </a:spcAft>
              <a:buSzPts val="1400"/>
              <a:buNone/>
              <a:defRPr sz="2398"/>
            </a:lvl6pPr>
            <a:lvl7pPr lvl="6">
              <a:spcBef>
                <a:spcPts val="0"/>
              </a:spcBef>
              <a:spcAft>
                <a:spcPts val="0"/>
              </a:spcAft>
              <a:buSzPts val="1400"/>
              <a:buNone/>
              <a:defRPr sz="2398"/>
            </a:lvl7pPr>
            <a:lvl8pPr lvl="7">
              <a:spcBef>
                <a:spcPts val="0"/>
              </a:spcBef>
              <a:spcAft>
                <a:spcPts val="0"/>
              </a:spcAft>
              <a:buSzPts val="1400"/>
              <a:buNone/>
              <a:defRPr sz="2398"/>
            </a:lvl8pPr>
            <a:lvl9pPr lvl="8">
              <a:spcBef>
                <a:spcPts val="0"/>
              </a:spcBef>
              <a:spcAft>
                <a:spcPts val="0"/>
              </a:spcAft>
              <a:buSzPts val="1400"/>
              <a:buNone/>
              <a:defRPr sz="2398"/>
            </a:lvl9pPr>
          </a:lstStyle>
          <a:p>
            <a:endParaRPr/>
          </a:p>
        </p:txBody>
      </p:sp>
      <p:sp>
        <p:nvSpPr>
          <p:cNvPr id="12" name="Google Shape;12;p27"/>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609036" marR="0" lvl="0" indent="-406108" algn="l" rtl="0">
              <a:lnSpc>
                <a:spcPct val="120000"/>
              </a:lnSpc>
              <a:spcBef>
                <a:spcPts val="320"/>
              </a:spcBef>
              <a:spcAft>
                <a:spcPts val="0"/>
              </a:spcAft>
              <a:buClr>
                <a:srgbClr val="0C0C0C"/>
              </a:buClr>
              <a:buSzPts val="1201"/>
              <a:buFont typeface="Arial"/>
              <a:buChar char="•"/>
              <a:defRPr sz="1600" b="0" i="0" u="none" strike="noStrike" cap="none">
                <a:solidFill>
                  <a:srgbClr val="0C0C0C"/>
                </a:solidFill>
                <a:latin typeface="Arial"/>
                <a:ea typeface="Arial"/>
                <a:cs typeface="Arial"/>
                <a:sym typeface="Arial"/>
              </a:defRPr>
            </a:lvl1pPr>
            <a:lvl2pPr marL="1218072" marR="0" lvl="1" indent="-406108" algn="l" rtl="0">
              <a:lnSpc>
                <a:spcPct val="120000"/>
              </a:lnSpc>
              <a:spcBef>
                <a:spcPts val="320"/>
              </a:spcBef>
              <a:spcAft>
                <a:spcPts val="0"/>
              </a:spcAft>
              <a:buClr>
                <a:srgbClr val="0C0C0C"/>
              </a:buClr>
              <a:buSzPts val="1201"/>
              <a:buFont typeface="Arial"/>
              <a:buChar char="–"/>
              <a:defRPr sz="1600" b="0" i="0" u="none" strike="noStrike" cap="none">
                <a:solidFill>
                  <a:srgbClr val="0C0C0C"/>
                </a:solidFill>
                <a:latin typeface="Arial"/>
                <a:ea typeface="Arial"/>
                <a:cs typeface="Arial"/>
                <a:sym typeface="Arial"/>
              </a:defRPr>
            </a:lvl2pPr>
            <a:lvl3pPr marL="1827108" marR="0" lvl="2" indent="-406108" algn="l" rtl="0">
              <a:lnSpc>
                <a:spcPct val="120000"/>
              </a:lnSpc>
              <a:spcBef>
                <a:spcPts val="320"/>
              </a:spcBef>
              <a:spcAft>
                <a:spcPts val="0"/>
              </a:spcAft>
              <a:buClr>
                <a:srgbClr val="0C0C0C"/>
              </a:buClr>
              <a:buSzPts val="1201"/>
              <a:buFont typeface="Arial"/>
              <a:buChar char="•"/>
              <a:defRPr sz="1600" b="0" i="0" u="none" strike="noStrike" cap="none">
                <a:solidFill>
                  <a:srgbClr val="0C0C0C"/>
                </a:solidFill>
                <a:latin typeface="Arial"/>
                <a:ea typeface="Arial"/>
                <a:cs typeface="Arial"/>
                <a:sym typeface="Arial"/>
              </a:defRPr>
            </a:lvl3pPr>
            <a:lvl4pPr marL="2436144" marR="0" lvl="3" indent="-406108" algn="l" rtl="0">
              <a:lnSpc>
                <a:spcPct val="120000"/>
              </a:lnSpc>
              <a:spcBef>
                <a:spcPts val="320"/>
              </a:spcBef>
              <a:spcAft>
                <a:spcPts val="0"/>
              </a:spcAft>
              <a:buClr>
                <a:srgbClr val="0C0C0C"/>
              </a:buClr>
              <a:buSzPts val="1201"/>
              <a:buFont typeface="Arial"/>
              <a:buChar char="–"/>
              <a:defRPr sz="1600" b="0" i="0" u="none" strike="noStrike" cap="none">
                <a:solidFill>
                  <a:srgbClr val="0C0C0C"/>
                </a:solidFill>
                <a:latin typeface="Arial"/>
                <a:ea typeface="Arial"/>
                <a:cs typeface="Arial"/>
                <a:sym typeface="Arial"/>
              </a:defRPr>
            </a:lvl4pPr>
            <a:lvl5pPr marL="3045181" marR="0" lvl="4" indent="-406108" algn="l" rtl="0">
              <a:lnSpc>
                <a:spcPct val="120000"/>
              </a:lnSpc>
              <a:spcBef>
                <a:spcPts val="320"/>
              </a:spcBef>
              <a:spcAft>
                <a:spcPts val="0"/>
              </a:spcAft>
              <a:buClr>
                <a:srgbClr val="0C0C0C"/>
              </a:buClr>
              <a:buSzPts val="1201"/>
              <a:buFont typeface="Arial"/>
              <a:buChar char="»"/>
              <a:defRPr sz="1600" b="0" i="0" u="none" strike="noStrike" cap="none">
                <a:solidFill>
                  <a:srgbClr val="0C0C0C"/>
                </a:solidFill>
                <a:latin typeface="Arial"/>
                <a:ea typeface="Arial"/>
                <a:cs typeface="Arial"/>
                <a:sym typeface="Arial"/>
              </a:defRPr>
            </a:lvl5pPr>
            <a:lvl6pPr marL="3654217" marR="0" lvl="5" indent="-431485" algn="l" rtl="0">
              <a:spcBef>
                <a:spcPts val="400"/>
              </a:spcBef>
              <a:spcAft>
                <a:spcPts val="0"/>
              </a:spcAft>
              <a:buClr>
                <a:schemeClr val="dk1"/>
              </a:buClr>
              <a:buSzPts val="1501"/>
              <a:buFont typeface="Arial"/>
              <a:buChar char="•"/>
              <a:defRPr sz="1999" b="0" i="0" u="none" strike="noStrike" cap="none">
                <a:solidFill>
                  <a:schemeClr val="dk1"/>
                </a:solidFill>
                <a:latin typeface="Arial"/>
                <a:ea typeface="Arial"/>
                <a:cs typeface="Arial"/>
                <a:sym typeface="Arial"/>
              </a:defRPr>
            </a:lvl6pPr>
            <a:lvl7pPr marL="4263253" marR="0" lvl="6" indent="-431485" algn="l" rtl="0">
              <a:spcBef>
                <a:spcPts val="400"/>
              </a:spcBef>
              <a:spcAft>
                <a:spcPts val="0"/>
              </a:spcAft>
              <a:buClr>
                <a:schemeClr val="dk1"/>
              </a:buClr>
              <a:buSzPts val="1501"/>
              <a:buFont typeface="Arial"/>
              <a:buChar char="•"/>
              <a:defRPr sz="1999" b="0" i="0" u="none" strike="noStrike" cap="none">
                <a:solidFill>
                  <a:schemeClr val="dk1"/>
                </a:solidFill>
                <a:latin typeface="Arial"/>
                <a:ea typeface="Arial"/>
                <a:cs typeface="Arial"/>
                <a:sym typeface="Arial"/>
              </a:defRPr>
            </a:lvl7pPr>
            <a:lvl8pPr marL="4872289" marR="0" lvl="7" indent="-431485" algn="l" rtl="0">
              <a:spcBef>
                <a:spcPts val="400"/>
              </a:spcBef>
              <a:spcAft>
                <a:spcPts val="0"/>
              </a:spcAft>
              <a:buClr>
                <a:schemeClr val="dk1"/>
              </a:buClr>
              <a:buSzPts val="1501"/>
              <a:buFont typeface="Arial"/>
              <a:buChar char="•"/>
              <a:defRPr sz="1999" b="0" i="0" u="none" strike="noStrike" cap="none">
                <a:solidFill>
                  <a:schemeClr val="dk1"/>
                </a:solidFill>
                <a:latin typeface="Arial"/>
                <a:ea typeface="Arial"/>
                <a:cs typeface="Arial"/>
                <a:sym typeface="Arial"/>
              </a:defRPr>
            </a:lvl8pPr>
            <a:lvl9pPr marL="5481325" marR="0" lvl="8" indent="-431485" algn="l" rtl="0">
              <a:spcBef>
                <a:spcPts val="400"/>
              </a:spcBef>
              <a:spcAft>
                <a:spcPts val="0"/>
              </a:spcAft>
              <a:buClr>
                <a:schemeClr val="dk1"/>
              </a:buClr>
              <a:buSzPts val="1501"/>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411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Slide">
  <p:cSld name="11_Title Slide">
    <p:spTree>
      <p:nvGrpSpPr>
        <p:cNvPr id="1" name="Shape 56"/>
        <p:cNvGrpSpPr/>
        <p:nvPr/>
      </p:nvGrpSpPr>
      <p:grpSpPr>
        <a:xfrm>
          <a:off x="0" y="0"/>
          <a:ext cx="0" cy="0"/>
          <a:chOff x="0" y="0"/>
          <a:chExt cx="0" cy="0"/>
        </a:xfrm>
      </p:grpSpPr>
      <p:sp>
        <p:nvSpPr>
          <p:cNvPr id="57" name="Google Shape;57;p73"/>
          <p:cNvSpPr txBox="1">
            <a:spLocks noGrp="1"/>
          </p:cNvSpPr>
          <p:nvPr>
            <p:ph type="title"/>
          </p:nvPr>
        </p:nvSpPr>
        <p:spPr>
          <a:xfrm>
            <a:off x="457201" y="923968"/>
            <a:ext cx="7565011" cy="11000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3"/>
          <p:cNvSpPr txBox="1">
            <a:spLocks noGrp="1"/>
          </p:cNvSpPr>
          <p:nvPr>
            <p:ph type="body" idx="1"/>
          </p:nvPr>
        </p:nvSpPr>
        <p:spPr>
          <a:xfrm>
            <a:off x="457204" y="2376997"/>
            <a:ext cx="5921502" cy="383168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599"/>
              </a:spcBef>
              <a:spcAft>
                <a:spcPts val="0"/>
              </a:spcAft>
              <a:buClr>
                <a:srgbClr val="41B6E6"/>
              </a:buClr>
              <a:buSzPts val="1999"/>
              <a:buNone/>
              <a:defRPr sz="1999" b="0" i="0">
                <a:solidFill>
                  <a:srgbClr val="0C0C0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6088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5D1A3B4-3682-4F16-B8E2-9196A596966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4151A3-ABA3-41D1-86FF-F314B2D0460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26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0" y="13"/>
            <a:ext cx="9144000" cy="6858000"/>
          </a:xfrm>
          <a:prstGeom prst="rect">
            <a:avLst/>
          </a:prstGeom>
          <a:solidFill>
            <a:srgbClr val="EE37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263A1BD-FB4C-824A-A7B8-E4B8EB81EA43}"/>
              </a:ext>
            </a:extLst>
          </p:cNvPr>
          <p:cNvSpPr>
            <a:spLocks noGrp="1"/>
          </p:cNvSpPr>
          <p:nvPr>
            <p:ph type="title"/>
          </p:nvPr>
        </p:nvSpPr>
        <p:spPr>
          <a:xfrm>
            <a:off x="457199" y="14"/>
            <a:ext cx="7319913" cy="5861970"/>
          </a:xfrm>
          <a:prstGeom prst="rect">
            <a:avLst/>
          </a:prstGeom>
        </p:spPr>
        <p:txBody>
          <a:bodyPr anchor="ctr"/>
          <a:lstStyle>
            <a:lvl1pPr algn="l">
              <a:defRPr sz="6000" b="0" i="0" kern="1200" cap="none" spc="-100" baseline="0">
                <a:solidFill>
                  <a:schemeClr val="tx1"/>
                </a:solidFill>
                <a:latin typeface="Sharp Sans Extrabold"/>
                <a:cs typeface="Sharp Sans Extrabold"/>
              </a:defRPr>
            </a:lvl1pPr>
          </a:lstStyle>
          <a:p>
            <a:endParaRPr lang="en-US" dirty="0"/>
          </a:p>
        </p:txBody>
      </p:sp>
      <p:pic>
        <p:nvPicPr>
          <p:cNvPr id="4" name="Picture 3"/>
          <p:cNvPicPr>
            <a:picLocks noChangeAspect="1"/>
          </p:cNvPicPr>
          <p:nvPr userDrawn="1"/>
        </p:nvPicPr>
        <p:blipFill>
          <a:blip r:embed="rId2"/>
          <a:stretch>
            <a:fillRect/>
          </a:stretch>
        </p:blipFill>
        <p:spPr>
          <a:xfrm>
            <a:off x="182880" y="4628674"/>
            <a:ext cx="8833104" cy="2101174"/>
          </a:xfrm>
          <a:prstGeom prst="rect">
            <a:avLst/>
          </a:prstGeom>
        </p:spPr>
      </p:pic>
    </p:spTree>
    <p:extLst>
      <p:ext uri="{BB962C8B-B14F-4D97-AF65-F5344CB8AC3E}">
        <p14:creationId xmlns:p14="http://schemas.microsoft.com/office/powerpoint/2010/main" val="135626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9B03126-0DFD-F645-BE51-C7C72B8C0A94}"/>
              </a:ext>
            </a:extLst>
          </p:cNvPr>
          <p:cNvSpPr>
            <a:spLocks noGrp="1"/>
          </p:cNvSpPr>
          <p:nvPr>
            <p:ph type="body" sz="quarter" idx="15"/>
          </p:nvPr>
        </p:nvSpPr>
        <p:spPr>
          <a:xfrm>
            <a:off x="457147" y="1571719"/>
            <a:ext cx="2974310" cy="4531751"/>
          </a:xfrm>
          <a:prstGeom prst="rect">
            <a:avLst/>
          </a:prstGeom>
        </p:spPr>
        <p:txBody>
          <a:bodyPr/>
          <a:lstStyle>
            <a:lvl1pPr>
              <a:lnSpc>
                <a:spcPct val="120000"/>
              </a:lnSpc>
              <a:defRPr sz="1100" b="0" i="0" baseline="0">
                <a:solidFill>
                  <a:schemeClr val="tx1">
                    <a:lumMod val="95000"/>
                    <a:lumOff val="5000"/>
                  </a:schemeClr>
                </a:solidFill>
                <a:latin typeface="Akkurat Std Light"/>
                <a:cs typeface="Akkurat Std Light"/>
              </a:defRPr>
            </a:lvl1pPr>
            <a:lvl2pPr>
              <a:lnSpc>
                <a:spcPct val="120000"/>
              </a:lnSpc>
              <a:defRPr sz="1100" b="0" i="0" baseline="0">
                <a:solidFill>
                  <a:schemeClr val="tx1">
                    <a:lumMod val="95000"/>
                    <a:lumOff val="5000"/>
                  </a:schemeClr>
                </a:solidFill>
                <a:latin typeface="Akkurat Std Light"/>
                <a:cs typeface="Akkurat Std Light"/>
              </a:defRPr>
            </a:lvl2pPr>
            <a:lvl3pPr>
              <a:lnSpc>
                <a:spcPct val="120000"/>
              </a:lnSpc>
              <a:defRPr sz="1100" b="0" i="0" baseline="0">
                <a:solidFill>
                  <a:schemeClr val="tx1">
                    <a:lumMod val="95000"/>
                    <a:lumOff val="5000"/>
                  </a:schemeClr>
                </a:solidFill>
                <a:latin typeface="Akkurat Std Light"/>
                <a:cs typeface="Akkurat Std Light"/>
              </a:defRPr>
            </a:lvl3pPr>
            <a:lvl4pPr>
              <a:lnSpc>
                <a:spcPct val="120000"/>
              </a:lnSpc>
              <a:defRPr sz="1100" b="0" i="0" baseline="0">
                <a:solidFill>
                  <a:schemeClr val="tx1">
                    <a:lumMod val="95000"/>
                    <a:lumOff val="5000"/>
                  </a:schemeClr>
                </a:solidFill>
                <a:latin typeface="Akkurat Std Light"/>
                <a:cs typeface="Akkurat Std Light"/>
              </a:defRPr>
            </a:lvl4pPr>
            <a:lvl5pPr>
              <a:lnSpc>
                <a:spcPct val="120000"/>
              </a:lnSpc>
              <a:defRPr sz="1100" b="0" i="0" baseline="0">
                <a:solidFill>
                  <a:schemeClr val="tx1">
                    <a:lumMod val="95000"/>
                    <a:lumOff val="5000"/>
                  </a:schemeClr>
                </a:solidFill>
                <a:latin typeface="Akkurat Std Light"/>
                <a:cs typeface="Akkurat Std Ligh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4">
            <a:extLst>
              <a:ext uri="{FF2B5EF4-FFF2-40B4-BE49-F238E27FC236}">
                <a16:creationId xmlns:a16="http://schemas.microsoft.com/office/drawing/2014/main" id="{0A5CD2C1-0298-8541-9691-4C161F995091}"/>
              </a:ext>
            </a:extLst>
          </p:cNvPr>
          <p:cNvSpPr>
            <a:spLocks noGrp="1"/>
          </p:cNvSpPr>
          <p:nvPr>
            <p:ph type="body" sz="quarter" idx="14"/>
          </p:nvPr>
        </p:nvSpPr>
        <p:spPr>
          <a:xfrm>
            <a:off x="457149" y="594648"/>
            <a:ext cx="7319964" cy="585775"/>
          </a:xfrm>
          <a:prstGeom prst="rect">
            <a:avLst/>
          </a:prstGeom>
        </p:spPr>
        <p:txBody>
          <a:bodyPr/>
          <a:lstStyle>
            <a:lvl1pPr marL="0" indent="0">
              <a:buNone/>
              <a:defRPr lang="en-US" sz="1999" b="0" i="0" kern="1200" cap="none" baseline="0" dirty="0">
                <a:solidFill>
                  <a:srgbClr val="EE3780"/>
                </a:solidFill>
                <a:latin typeface="Sharp Sans Extrabold"/>
                <a:ea typeface="+mn-ea"/>
                <a:cs typeface="Sharp Sans Extrabold"/>
              </a:defRPr>
            </a:lvl1pPr>
          </a:lstStyle>
          <a:p>
            <a:pPr lvl="0"/>
            <a:endParaRPr lang="en-US" dirty="0"/>
          </a:p>
        </p:txBody>
      </p:sp>
    </p:spTree>
    <p:extLst>
      <p:ext uri="{BB962C8B-B14F-4D97-AF65-F5344CB8AC3E}">
        <p14:creationId xmlns:p14="http://schemas.microsoft.com/office/powerpoint/2010/main" val="3959369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62"/>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2"/>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1pPr>
            <a:lvl2pPr marL="914400" marR="0" lvl="1"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2pPr>
            <a:lvl3pPr marL="1371600" marR="0" lvl="2"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3pPr>
            <a:lvl4pPr marL="1828800" marR="0" lvl="3"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4pPr>
            <a:lvl5pPr marL="2286000" marR="0" lvl="4"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56794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62"/>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2"/>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1pPr>
            <a:lvl2pPr marL="914400" marR="0" lvl="1"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2pPr>
            <a:lvl3pPr marL="1371600" marR="0" lvl="2"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3pPr>
            <a:lvl4pPr marL="1828800" marR="0" lvl="3"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4pPr>
            <a:lvl5pPr marL="2286000" marR="0" lvl="4"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51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8"/>
        <p:cNvGrpSpPr/>
        <p:nvPr/>
      </p:nvGrpSpPr>
      <p:grpSpPr>
        <a:xfrm>
          <a:off x="0" y="0"/>
          <a:ext cx="0" cy="0"/>
          <a:chOff x="0" y="0"/>
          <a:chExt cx="0" cy="0"/>
        </a:xfrm>
      </p:grpSpPr>
      <p:sp>
        <p:nvSpPr>
          <p:cNvPr id="19" name="Google Shape;19;p44"/>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3780"/>
              </a:buClr>
              <a:buSzPts val="4200"/>
              <a:buFont typeface="Arial"/>
              <a:buNone/>
              <a:defRPr sz="4200" b="1" i="0" cap="none">
                <a:solidFill>
                  <a:srgbClr val="EE378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4"/>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1000"/>
              </a:spcBef>
              <a:spcAft>
                <a:spcPts val="0"/>
              </a:spcAft>
              <a:buClr>
                <a:srgbClr val="0C0C0C"/>
              </a:buClr>
              <a:buSzPts val="1600"/>
              <a:buFont typeface="Arial"/>
              <a:buChar char="•"/>
              <a:defRPr sz="1600" b="0" i="0">
                <a:solidFill>
                  <a:srgbClr val="0C0C0C"/>
                </a:solidFill>
                <a:latin typeface="Arial"/>
                <a:ea typeface="Arial"/>
                <a:cs typeface="Arial"/>
                <a:sym typeface="Arial"/>
              </a:defRPr>
            </a:lvl1pPr>
            <a:lvl2pPr marL="914400" lvl="1" indent="-330200" algn="l">
              <a:lnSpc>
                <a:spcPct val="120000"/>
              </a:lnSpc>
              <a:spcBef>
                <a:spcPts val="500"/>
              </a:spcBef>
              <a:spcAft>
                <a:spcPts val="0"/>
              </a:spcAft>
              <a:buClr>
                <a:srgbClr val="0C0C0C"/>
              </a:buClr>
              <a:buSzPts val="1600"/>
              <a:buChar char="•"/>
              <a:defRPr sz="1600" b="0" i="0">
                <a:solidFill>
                  <a:srgbClr val="0C0C0C"/>
                </a:solidFill>
                <a:latin typeface="Arial"/>
                <a:ea typeface="Arial"/>
                <a:cs typeface="Arial"/>
                <a:sym typeface="Arial"/>
              </a:defRPr>
            </a:lvl2pPr>
            <a:lvl3pPr marL="1371600" lvl="2" indent="-330200" algn="l">
              <a:lnSpc>
                <a:spcPct val="120000"/>
              </a:lnSpc>
              <a:spcBef>
                <a:spcPts val="500"/>
              </a:spcBef>
              <a:spcAft>
                <a:spcPts val="0"/>
              </a:spcAft>
              <a:buClr>
                <a:srgbClr val="0C0C0C"/>
              </a:buClr>
              <a:buSzPts val="1600"/>
              <a:buChar char="•"/>
              <a:defRPr sz="1600" b="0" i="0">
                <a:solidFill>
                  <a:srgbClr val="0C0C0C"/>
                </a:solidFill>
                <a:latin typeface="Arial"/>
                <a:ea typeface="Arial"/>
                <a:cs typeface="Arial"/>
                <a:sym typeface="Arial"/>
              </a:defRPr>
            </a:lvl3pPr>
            <a:lvl4pPr marL="1828800" lvl="3" indent="-330200" algn="l">
              <a:lnSpc>
                <a:spcPct val="120000"/>
              </a:lnSpc>
              <a:spcBef>
                <a:spcPts val="500"/>
              </a:spcBef>
              <a:spcAft>
                <a:spcPts val="0"/>
              </a:spcAft>
              <a:buClr>
                <a:srgbClr val="0C0C0C"/>
              </a:buClr>
              <a:buSzPts val="1600"/>
              <a:buChar char="•"/>
              <a:defRPr sz="1600" b="0" i="0">
                <a:solidFill>
                  <a:srgbClr val="0C0C0C"/>
                </a:solidFill>
                <a:latin typeface="Arial"/>
                <a:ea typeface="Arial"/>
                <a:cs typeface="Arial"/>
                <a:sym typeface="Arial"/>
              </a:defRPr>
            </a:lvl4pPr>
            <a:lvl5pPr marL="2286000" lvl="4" indent="-330200" algn="l">
              <a:lnSpc>
                <a:spcPct val="120000"/>
              </a:lnSpc>
              <a:spcBef>
                <a:spcPts val="500"/>
              </a:spcBef>
              <a:spcAft>
                <a:spcPts val="0"/>
              </a:spcAft>
              <a:buClr>
                <a:srgbClr val="0C0C0C"/>
              </a:buClr>
              <a:buSzPts val="1600"/>
              <a:buChar char="•"/>
              <a:defRPr sz="1600" b="0" i="0">
                <a:solidFill>
                  <a:srgbClr val="0C0C0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44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62"/>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2"/>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1pPr>
            <a:lvl2pPr marL="914400" marR="0" lvl="1"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2pPr>
            <a:lvl3pPr marL="1371600" marR="0" lvl="2"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3pPr>
            <a:lvl4pPr marL="1828800" marR="0" lvl="3"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4pPr>
            <a:lvl5pPr marL="2286000" marR="0" lvl="4"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887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62"/>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2"/>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1pPr>
            <a:lvl2pPr marL="914400" marR="0" lvl="1"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2pPr>
            <a:lvl3pPr marL="1371600" marR="0" lvl="2"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3pPr>
            <a:lvl4pPr marL="1828800" marR="0" lvl="3"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4pPr>
            <a:lvl5pPr marL="2286000" marR="0" lvl="4"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14364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457201" y="923968"/>
            <a:ext cx="7565011" cy="1100015"/>
          </a:xfrm>
          <a:prstGeom prst="rect">
            <a:avLst/>
          </a:prstGeom>
        </p:spPr>
        <p:txBody>
          <a:bodyPr/>
          <a:lstStyle>
            <a:lvl1pPr algn="l">
              <a:defRPr sz="4200">
                <a:solidFill>
                  <a:srgbClr val="EE3780"/>
                </a:solidFill>
                <a:latin typeface="Sharp Sans Extrabold"/>
                <a:cs typeface="Sharp Sans Extrabold"/>
              </a:defRPr>
            </a:lvl1pPr>
          </a:lstStyle>
          <a:p>
            <a:endParaRPr lang="en-US" dirty="0"/>
          </a:p>
        </p:txBody>
      </p:sp>
      <p:sp>
        <p:nvSpPr>
          <p:cNvPr id="7" name="Text Placeholder 2"/>
          <p:cNvSpPr>
            <a:spLocks noGrp="1"/>
          </p:cNvSpPr>
          <p:nvPr>
            <p:ph type="body" sz="quarter" idx="14"/>
          </p:nvPr>
        </p:nvSpPr>
        <p:spPr>
          <a:xfrm>
            <a:off x="457204" y="2376997"/>
            <a:ext cx="5921502" cy="3831682"/>
          </a:xfrm>
          <a:prstGeom prst="rect">
            <a:avLst/>
          </a:prstGeom>
        </p:spPr>
        <p:txBody>
          <a:bodyPr/>
          <a:lstStyle>
            <a:lvl1pPr marL="0" indent="0">
              <a:lnSpc>
                <a:spcPct val="120000"/>
              </a:lnSpc>
              <a:buNone/>
              <a:defRPr sz="1999" b="0" i="0">
                <a:solidFill>
                  <a:schemeClr val="tx1">
                    <a:lumMod val="95000"/>
                    <a:lumOff val="5000"/>
                  </a:schemeClr>
                </a:solidFill>
                <a:latin typeface="Akkurat Std Light"/>
                <a:cs typeface="Akkurat Std Light"/>
              </a:defRPr>
            </a:lvl1pPr>
          </a:lstStyle>
          <a:p>
            <a:pPr marL="0" indent="0">
              <a:buNone/>
            </a:pPr>
            <a:endParaRPr lang="en-US" dirty="0"/>
          </a:p>
        </p:txBody>
      </p:sp>
    </p:spTree>
    <p:extLst>
      <p:ext uri="{BB962C8B-B14F-4D97-AF65-F5344CB8AC3E}">
        <p14:creationId xmlns:p14="http://schemas.microsoft.com/office/powerpoint/2010/main" val="74153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1"/>
        <p:cNvGrpSpPr/>
        <p:nvPr/>
      </p:nvGrpSpPr>
      <p:grpSpPr>
        <a:xfrm>
          <a:off x="0" y="0"/>
          <a:ext cx="0" cy="0"/>
          <a:chOff x="0" y="0"/>
          <a:chExt cx="0" cy="0"/>
        </a:xfrm>
      </p:grpSpPr>
      <p:sp>
        <p:nvSpPr>
          <p:cNvPr id="22" name="Google Shape;22;p45"/>
          <p:cNvSpPr txBox="1">
            <a:spLocks noGrp="1"/>
          </p:cNvSpPr>
          <p:nvPr>
            <p:ph type="body" idx="1"/>
          </p:nvPr>
        </p:nvSpPr>
        <p:spPr>
          <a:xfrm>
            <a:off x="457147" y="1571719"/>
            <a:ext cx="2974310" cy="4531751"/>
          </a:xfrm>
          <a:prstGeom prst="rect">
            <a:avLst/>
          </a:prstGeom>
          <a:noFill/>
          <a:ln>
            <a:noFill/>
          </a:ln>
        </p:spPr>
        <p:txBody>
          <a:bodyPr spcFirstLastPara="1" wrap="square" lIns="91425" tIns="45700" rIns="91425" bIns="45700" anchor="t" anchorCtr="0">
            <a:normAutofit/>
          </a:bodyPr>
          <a:lstStyle>
            <a:lvl1pPr marL="457200" lvl="0" indent="-298450" algn="l">
              <a:lnSpc>
                <a:spcPct val="120000"/>
              </a:lnSpc>
              <a:spcBef>
                <a:spcPts val="1000"/>
              </a:spcBef>
              <a:spcAft>
                <a:spcPts val="0"/>
              </a:spcAft>
              <a:buClr>
                <a:srgbClr val="0C0C0C"/>
              </a:buClr>
              <a:buSzPts val="1100"/>
              <a:buChar char="•"/>
              <a:defRPr sz="1100" b="0" i="0">
                <a:solidFill>
                  <a:srgbClr val="0C0C0C"/>
                </a:solidFill>
                <a:latin typeface="Arial"/>
                <a:ea typeface="Arial"/>
                <a:cs typeface="Arial"/>
                <a:sym typeface="Arial"/>
              </a:defRPr>
            </a:lvl1pPr>
            <a:lvl2pPr marL="914400" lvl="1"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2pPr>
            <a:lvl3pPr marL="1371600" lvl="2"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3pPr>
            <a:lvl4pPr marL="1828800" lvl="3"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4pPr>
            <a:lvl5pPr marL="2286000" lvl="4"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5"/>
          <p:cNvSpPr txBox="1">
            <a:spLocks noGrp="1"/>
          </p:cNvSpPr>
          <p:nvPr>
            <p:ph type="body" idx="2"/>
          </p:nvPr>
        </p:nvSpPr>
        <p:spPr>
          <a:xfrm>
            <a:off x="457149" y="594648"/>
            <a:ext cx="7319964" cy="5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E3780"/>
              </a:buClr>
              <a:buSzPts val="1999"/>
              <a:buNone/>
              <a:defRPr sz="1999" b="0" i="0" cap="none">
                <a:solidFill>
                  <a:srgbClr val="EE3780"/>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7813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1"/>
        <p:cNvGrpSpPr/>
        <p:nvPr/>
      </p:nvGrpSpPr>
      <p:grpSpPr>
        <a:xfrm>
          <a:off x="0" y="0"/>
          <a:ext cx="0" cy="0"/>
          <a:chOff x="0" y="0"/>
          <a:chExt cx="0" cy="0"/>
        </a:xfrm>
      </p:grpSpPr>
      <p:sp>
        <p:nvSpPr>
          <p:cNvPr id="22" name="Google Shape;22;p45"/>
          <p:cNvSpPr txBox="1">
            <a:spLocks noGrp="1"/>
          </p:cNvSpPr>
          <p:nvPr>
            <p:ph type="body" idx="1"/>
          </p:nvPr>
        </p:nvSpPr>
        <p:spPr>
          <a:xfrm>
            <a:off x="457147" y="1571719"/>
            <a:ext cx="2974310" cy="4531751"/>
          </a:xfrm>
          <a:prstGeom prst="rect">
            <a:avLst/>
          </a:prstGeom>
          <a:noFill/>
          <a:ln>
            <a:noFill/>
          </a:ln>
        </p:spPr>
        <p:txBody>
          <a:bodyPr spcFirstLastPara="1" wrap="square" lIns="91425" tIns="45700" rIns="91425" bIns="45700" anchor="t" anchorCtr="0">
            <a:normAutofit/>
          </a:bodyPr>
          <a:lstStyle>
            <a:lvl1pPr marL="457200" lvl="0" indent="-298450" algn="l">
              <a:lnSpc>
                <a:spcPct val="120000"/>
              </a:lnSpc>
              <a:spcBef>
                <a:spcPts val="1000"/>
              </a:spcBef>
              <a:spcAft>
                <a:spcPts val="0"/>
              </a:spcAft>
              <a:buClr>
                <a:srgbClr val="0C0C0C"/>
              </a:buClr>
              <a:buSzPts val="1100"/>
              <a:buChar char="•"/>
              <a:defRPr sz="1100" b="0" i="0">
                <a:solidFill>
                  <a:srgbClr val="0C0C0C"/>
                </a:solidFill>
                <a:latin typeface="Arial"/>
                <a:ea typeface="Arial"/>
                <a:cs typeface="Arial"/>
                <a:sym typeface="Arial"/>
              </a:defRPr>
            </a:lvl1pPr>
            <a:lvl2pPr marL="914400" lvl="1"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2pPr>
            <a:lvl3pPr marL="1371600" lvl="2"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3pPr>
            <a:lvl4pPr marL="1828800" lvl="3"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4pPr>
            <a:lvl5pPr marL="2286000" lvl="4"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5"/>
          <p:cNvSpPr txBox="1">
            <a:spLocks noGrp="1"/>
          </p:cNvSpPr>
          <p:nvPr>
            <p:ph type="body" idx="2"/>
          </p:nvPr>
        </p:nvSpPr>
        <p:spPr>
          <a:xfrm>
            <a:off x="457149" y="594648"/>
            <a:ext cx="7319964" cy="5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E3780"/>
              </a:buClr>
              <a:buSzPts val="1999"/>
              <a:buNone/>
              <a:defRPr sz="1999" b="0" i="0" cap="none">
                <a:solidFill>
                  <a:srgbClr val="EE3780"/>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832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1"/>
        <p:cNvGrpSpPr/>
        <p:nvPr/>
      </p:nvGrpSpPr>
      <p:grpSpPr>
        <a:xfrm>
          <a:off x="0" y="0"/>
          <a:ext cx="0" cy="0"/>
          <a:chOff x="0" y="0"/>
          <a:chExt cx="0" cy="0"/>
        </a:xfrm>
      </p:grpSpPr>
      <p:sp>
        <p:nvSpPr>
          <p:cNvPr id="22" name="Google Shape;22;p45"/>
          <p:cNvSpPr txBox="1">
            <a:spLocks noGrp="1"/>
          </p:cNvSpPr>
          <p:nvPr>
            <p:ph type="body" idx="1"/>
          </p:nvPr>
        </p:nvSpPr>
        <p:spPr>
          <a:xfrm>
            <a:off x="457147" y="1571719"/>
            <a:ext cx="2974310" cy="4531751"/>
          </a:xfrm>
          <a:prstGeom prst="rect">
            <a:avLst/>
          </a:prstGeom>
          <a:noFill/>
          <a:ln>
            <a:noFill/>
          </a:ln>
        </p:spPr>
        <p:txBody>
          <a:bodyPr spcFirstLastPara="1" wrap="square" lIns="91425" tIns="45700" rIns="91425" bIns="45700" anchor="t" anchorCtr="0">
            <a:normAutofit/>
          </a:bodyPr>
          <a:lstStyle>
            <a:lvl1pPr marL="457200" lvl="0" indent="-298450" algn="l">
              <a:lnSpc>
                <a:spcPct val="120000"/>
              </a:lnSpc>
              <a:spcBef>
                <a:spcPts val="1000"/>
              </a:spcBef>
              <a:spcAft>
                <a:spcPts val="0"/>
              </a:spcAft>
              <a:buClr>
                <a:srgbClr val="0C0C0C"/>
              </a:buClr>
              <a:buSzPts val="1100"/>
              <a:buChar char="•"/>
              <a:defRPr sz="1100" b="0" i="0">
                <a:solidFill>
                  <a:srgbClr val="0C0C0C"/>
                </a:solidFill>
                <a:latin typeface="Arial"/>
                <a:ea typeface="Arial"/>
                <a:cs typeface="Arial"/>
                <a:sym typeface="Arial"/>
              </a:defRPr>
            </a:lvl1pPr>
            <a:lvl2pPr marL="914400" lvl="1"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2pPr>
            <a:lvl3pPr marL="1371600" lvl="2"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3pPr>
            <a:lvl4pPr marL="1828800" lvl="3"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4pPr>
            <a:lvl5pPr marL="2286000" lvl="4" indent="-298450" algn="l">
              <a:lnSpc>
                <a:spcPct val="120000"/>
              </a:lnSpc>
              <a:spcBef>
                <a:spcPts val="500"/>
              </a:spcBef>
              <a:spcAft>
                <a:spcPts val="0"/>
              </a:spcAft>
              <a:buClr>
                <a:srgbClr val="0C0C0C"/>
              </a:buClr>
              <a:buSzPts val="1100"/>
              <a:buChar char="•"/>
              <a:defRPr sz="1100" b="0" i="0">
                <a:solidFill>
                  <a:srgbClr val="0C0C0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5"/>
          <p:cNvSpPr txBox="1">
            <a:spLocks noGrp="1"/>
          </p:cNvSpPr>
          <p:nvPr>
            <p:ph type="body" idx="2"/>
          </p:nvPr>
        </p:nvSpPr>
        <p:spPr>
          <a:xfrm>
            <a:off x="457149" y="594648"/>
            <a:ext cx="7319964" cy="5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E3780"/>
              </a:buClr>
              <a:buSzPts val="1999"/>
              <a:buNone/>
              <a:defRPr sz="1999" b="0" i="0" cap="none">
                <a:solidFill>
                  <a:srgbClr val="EE3780"/>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0596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923968"/>
            <a:ext cx="7319914" cy="1100015"/>
          </a:xfrm>
          <a:prstGeom prst="rect">
            <a:avLst/>
          </a:prstGeom>
        </p:spPr>
        <p:txBody>
          <a:bodyPr/>
          <a:lstStyle>
            <a:lvl1pPr algn="l">
              <a:defRPr sz="4200" b="1" i="0" kern="1200" cap="none" spc="0" baseline="0">
                <a:solidFill>
                  <a:srgbClr val="EE3780"/>
                </a:solidFill>
                <a:latin typeface="Sharp Sans Extrabold"/>
                <a:cs typeface="Arial"/>
              </a:defRPr>
            </a:lvl1pPr>
          </a:lstStyle>
          <a:p>
            <a:endParaRPr lang="en-US" dirty="0"/>
          </a:p>
        </p:txBody>
      </p:sp>
      <p:sp>
        <p:nvSpPr>
          <p:cNvPr id="8" name="Text Placeholder 7">
            <a:extLst>
              <a:ext uri="{FF2B5EF4-FFF2-40B4-BE49-F238E27FC236}">
                <a16:creationId xmlns:a16="http://schemas.microsoft.com/office/drawing/2014/main" id="{9E038C27-9312-6241-820C-8E095238C1C6}"/>
              </a:ext>
            </a:extLst>
          </p:cNvPr>
          <p:cNvSpPr>
            <a:spLocks noGrp="1"/>
          </p:cNvSpPr>
          <p:nvPr>
            <p:ph type="body" sz="quarter" idx="14"/>
          </p:nvPr>
        </p:nvSpPr>
        <p:spPr>
          <a:xfrm>
            <a:off x="457199" y="2376997"/>
            <a:ext cx="7319913" cy="3831682"/>
          </a:xfrm>
          <a:prstGeom prst="rect">
            <a:avLst/>
          </a:prstGeom>
        </p:spPr>
        <p:txBody>
          <a:bodyPr/>
          <a:lstStyle>
            <a:lvl1pPr marL="342908" indent="-342908">
              <a:lnSpc>
                <a:spcPct val="120000"/>
              </a:lnSpc>
              <a:buClrTx/>
              <a:buFont typeface="Arial"/>
              <a:buChar char="•"/>
              <a:defRPr sz="1600" b="0" i="0" baseline="0">
                <a:solidFill>
                  <a:schemeClr val="tx1">
                    <a:lumMod val="95000"/>
                    <a:lumOff val="5000"/>
                  </a:schemeClr>
                </a:solidFill>
                <a:latin typeface="Akkurat Std Light"/>
                <a:cs typeface="Akkurat Std Light"/>
              </a:defRPr>
            </a:lvl1pPr>
            <a:lvl2pPr>
              <a:lnSpc>
                <a:spcPct val="120000"/>
              </a:lnSpc>
              <a:defRPr sz="1600" b="0" i="0" baseline="0">
                <a:solidFill>
                  <a:schemeClr val="tx1">
                    <a:lumMod val="95000"/>
                    <a:lumOff val="5000"/>
                  </a:schemeClr>
                </a:solidFill>
                <a:latin typeface="Akkurat Std Light"/>
                <a:cs typeface="Akkurat Std Light"/>
              </a:defRPr>
            </a:lvl2pPr>
            <a:lvl3pPr>
              <a:lnSpc>
                <a:spcPct val="120000"/>
              </a:lnSpc>
              <a:defRPr sz="1600" b="0" i="0" baseline="0">
                <a:solidFill>
                  <a:schemeClr val="tx1">
                    <a:lumMod val="95000"/>
                    <a:lumOff val="5000"/>
                  </a:schemeClr>
                </a:solidFill>
                <a:latin typeface="Akkurat Std Light"/>
                <a:cs typeface="Akkurat Std Light"/>
              </a:defRPr>
            </a:lvl3pPr>
            <a:lvl4pPr>
              <a:lnSpc>
                <a:spcPct val="120000"/>
              </a:lnSpc>
              <a:defRPr sz="1600" b="0" i="0" baseline="0">
                <a:solidFill>
                  <a:schemeClr val="tx1">
                    <a:lumMod val="95000"/>
                    <a:lumOff val="5000"/>
                  </a:schemeClr>
                </a:solidFill>
                <a:latin typeface="Akkurat Std Light"/>
                <a:cs typeface="Akkurat Std Light"/>
              </a:defRPr>
            </a:lvl4pPr>
            <a:lvl5pPr>
              <a:lnSpc>
                <a:spcPct val="120000"/>
              </a:lnSpc>
              <a:defRPr sz="1600" b="0" i="0" baseline="0">
                <a:solidFill>
                  <a:schemeClr val="tx1">
                    <a:lumMod val="95000"/>
                    <a:lumOff val="5000"/>
                  </a:schemeClr>
                </a:solidFill>
                <a:latin typeface="Akkurat Std Light"/>
                <a:cs typeface="Akkurat Std Ligh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194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4"/>
        <p:cNvGrpSpPr/>
        <p:nvPr/>
      </p:nvGrpSpPr>
      <p:grpSpPr>
        <a:xfrm>
          <a:off x="0" y="0"/>
          <a:ext cx="0" cy="0"/>
          <a:chOff x="0" y="0"/>
          <a:chExt cx="0" cy="0"/>
        </a:xfrm>
      </p:grpSpPr>
      <p:sp>
        <p:nvSpPr>
          <p:cNvPr id="25" name="Google Shape;25;p46"/>
          <p:cNvSpPr/>
          <p:nvPr/>
        </p:nvSpPr>
        <p:spPr>
          <a:xfrm>
            <a:off x="0" y="13"/>
            <a:ext cx="9144000" cy="6858000"/>
          </a:xfrm>
          <a:prstGeom prst="rect">
            <a:avLst/>
          </a:prstGeom>
          <a:solidFill>
            <a:srgbClr val="64508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6" name="Google Shape;26;p46"/>
          <p:cNvPicPr preferRelativeResize="0"/>
          <p:nvPr/>
        </p:nvPicPr>
        <p:blipFill rotWithShape="1">
          <a:blip r:embed="rId2">
            <a:alphaModFix/>
          </a:blip>
          <a:srcRect/>
          <a:stretch/>
        </p:blipFill>
        <p:spPr>
          <a:xfrm>
            <a:off x="182880" y="4628674"/>
            <a:ext cx="8833104" cy="2101174"/>
          </a:xfrm>
          <a:prstGeom prst="rect">
            <a:avLst/>
          </a:prstGeom>
          <a:noFill/>
          <a:ln>
            <a:noFill/>
          </a:ln>
        </p:spPr>
      </p:pic>
      <p:sp>
        <p:nvSpPr>
          <p:cNvPr id="27" name="Google Shape;27;p46"/>
          <p:cNvSpPr txBox="1">
            <a:spLocks noGrp="1"/>
          </p:cNvSpPr>
          <p:nvPr>
            <p:ph type="title"/>
          </p:nvPr>
        </p:nvSpPr>
        <p:spPr>
          <a:xfrm>
            <a:off x="457199" y="14"/>
            <a:ext cx="7319913" cy="58619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650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32"/>
        <p:cNvGrpSpPr/>
        <p:nvPr/>
      </p:nvGrpSpPr>
      <p:grpSpPr>
        <a:xfrm>
          <a:off x="0" y="0"/>
          <a:ext cx="0" cy="0"/>
          <a:chOff x="0" y="0"/>
          <a:chExt cx="0" cy="0"/>
        </a:xfrm>
      </p:grpSpPr>
      <p:sp>
        <p:nvSpPr>
          <p:cNvPr id="33" name="Google Shape;33;p50"/>
          <p:cNvSpPr txBox="1">
            <a:spLocks noGrp="1"/>
          </p:cNvSpPr>
          <p:nvPr>
            <p:ph type="title"/>
          </p:nvPr>
        </p:nvSpPr>
        <p:spPr>
          <a:xfrm>
            <a:off x="457201" y="923968"/>
            <a:ext cx="7565011" cy="11000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E3780"/>
              </a:buClr>
              <a:buSzPts val="4200"/>
              <a:buFont typeface="Arial"/>
              <a:buNone/>
              <a:defRPr sz="4200">
                <a:solidFill>
                  <a:srgbClr val="EE378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0"/>
          <p:cNvSpPr txBox="1">
            <a:spLocks noGrp="1"/>
          </p:cNvSpPr>
          <p:nvPr>
            <p:ph type="body" idx="1"/>
          </p:nvPr>
        </p:nvSpPr>
        <p:spPr>
          <a:xfrm>
            <a:off x="457204" y="2376997"/>
            <a:ext cx="5921502" cy="383168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rgbClr val="0C0C0C"/>
              </a:buClr>
              <a:buSzPts val="1999"/>
              <a:buNone/>
              <a:defRPr sz="1999" b="0" i="0">
                <a:solidFill>
                  <a:srgbClr val="0C0C0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246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25"/>
        <p:cNvGrpSpPr/>
        <p:nvPr/>
      </p:nvGrpSpPr>
      <p:grpSpPr>
        <a:xfrm>
          <a:off x="0" y="0"/>
          <a:ext cx="0" cy="0"/>
          <a:chOff x="0" y="0"/>
          <a:chExt cx="0" cy="0"/>
        </a:xfrm>
      </p:grpSpPr>
      <p:sp>
        <p:nvSpPr>
          <p:cNvPr id="126" name="Google Shape;126;p49"/>
          <p:cNvSpPr/>
          <p:nvPr/>
        </p:nvSpPr>
        <p:spPr>
          <a:xfrm>
            <a:off x="0" y="13"/>
            <a:ext cx="9144000" cy="6858000"/>
          </a:xfrm>
          <a:prstGeom prst="rect">
            <a:avLst/>
          </a:prstGeom>
          <a:solidFill>
            <a:srgbClr val="F4B44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27" name="Google Shape;127;p49"/>
          <p:cNvPicPr preferRelativeResize="0"/>
          <p:nvPr/>
        </p:nvPicPr>
        <p:blipFill rotWithShape="1">
          <a:blip r:embed="rId2">
            <a:alphaModFix/>
          </a:blip>
          <a:srcRect/>
          <a:stretch/>
        </p:blipFill>
        <p:spPr>
          <a:xfrm>
            <a:off x="182880" y="4628674"/>
            <a:ext cx="8833104" cy="2101174"/>
          </a:xfrm>
          <a:prstGeom prst="rect">
            <a:avLst/>
          </a:prstGeom>
          <a:noFill/>
          <a:ln>
            <a:noFill/>
          </a:ln>
        </p:spPr>
      </p:pic>
      <p:sp>
        <p:nvSpPr>
          <p:cNvPr id="128" name="Google Shape;128;p49"/>
          <p:cNvSpPr txBox="1">
            <a:spLocks noGrp="1"/>
          </p:cNvSpPr>
          <p:nvPr>
            <p:ph type="title"/>
          </p:nvPr>
        </p:nvSpPr>
        <p:spPr>
          <a:xfrm>
            <a:off x="457199" y="14"/>
            <a:ext cx="7319913" cy="58619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8639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62"/>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EE3780"/>
              </a:buClr>
              <a:buSzPts val="4200"/>
              <a:buFont typeface="Arial"/>
              <a:buNone/>
              <a:defRPr sz="4200" b="1" i="0" u="none" strike="noStrike" cap="none">
                <a:solidFill>
                  <a:srgbClr val="EE37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2"/>
          <p:cNvSpPr txBox="1">
            <a:spLocks noGrp="1"/>
          </p:cNvSpPr>
          <p:nvPr>
            <p:ph type="body" idx="1"/>
          </p:nvPr>
        </p:nvSpPr>
        <p:spPr>
          <a:xfrm>
            <a:off x="457199" y="2376997"/>
            <a:ext cx="7319913" cy="383168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1pPr>
            <a:lvl2pPr marL="914400" marR="0" lvl="1"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2pPr>
            <a:lvl3pPr marL="1371600" marR="0" lvl="2"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3pPr>
            <a:lvl4pPr marL="1828800" marR="0" lvl="3"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4pPr>
            <a:lvl5pPr marL="2286000" marR="0" lvl="4" indent="-330200" algn="l" rtl="0">
              <a:lnSpc>
                <a:spcPct val="120000"/>
              </a:lnSpc>
              <a:spcBef>
                <a:spcPts val="320"/>
              </a:spcBef>
              <a:spcAft>
                <a:spcPts val="0"/>
              </a:spcAft>
              <a:buClr>
                <a:srgbClr val="0C0C0C"/>
              </a:buClr>
              <a:buSzPts val="1600"/>
              <a:buFont typeface="Arial"/>
              <a:buChar char="»"/>
              <a:defRPr sz="1600" b="0" i="0" u="none" strike="noStrike" cap="none">
                <a:solidFill>
                  <a:srgbClr val="0C0C0C"/>
                </a:solidFill>
                <a:latin typeface="Arial"/>
                <a:ea typeface="Arial"/>
                <a:cs typeface="Arial"/>
                <a:sym typeface="Arial"/>
              </a:defRPr>
            </a:lvl5pPr>
            <a:lvl6pPr marL="2743200" marR="0" lvl="5"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6pPr>
            <a:lvl7pPr marL="3200400" marR="0" lvl="6"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7pPr>
            <a:lvl8pPr marL="3657600" marR="0" lvl="7"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8pPr>
            <a:lvl9pPr marL="4114800" marR="0" lvl="8" indent="-355536" algn="l" rtl="0">
              <a:spcBef>
                <a:spcPts val="400"/>
              </a:spcBef>
              <a:spcAft>
                <a:spcPts val="0"/>
              </a:spcAft>
              <a:buClr>
                <a:schemeClr val="dk1"/>
              </a:buClr>
              <a:buSzPts val="1999"/>
              <a:buFont typeface="Arial"/>
              <a:buChar char="•"/>
              <a:defRPr sz="199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17074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0091141"/>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4072A-DEB4-4E25-B900-596B9518E418}" type="datetimeFigureOut">
              <a:rPr lang="en-US" smtClean="0"/>
              <a:t>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9F36-72C8-411A-A851-2949F631C21B}" type="slidenum">
              <a:rPr lang="en-US" smtClean="0"/>
              <a:t>‹#›</a:t>
            </a:fld>
            <a:endParaRPr lang="en-US"/>
          </a:p>
        </p:txBody>
      </p:sp>
    </p:spTree>
    <p:extLst>
      <p:ext uri="{BB962C8B-B14F-4D97-AF65-F5344CB8AC3E}">
        <p14:creationId xmlns:p14="http://schemas.microsoft.com/office/powerpoint/2010/main" val="61034550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4072A-DEB4-4E25-B900-596B9518E418}" type="datetimeFigureOut">
              <a:rPr lang="en-US" smtClean="0"/>
              <a:t>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9F36-72C8-411A-A851-2949F631C21B}" type="slidenum">
              <a:rPr lang="en-US" smtClean="0"/>
              <a:t>‹#›</a:t>
            </a:fld>
            <a:endParaRPr lang="en-US"/>
          </a:p>
        </p:txBody>
      </p:sp>
    </p:spTree>
    <p:extLst>
      <p:ext uri="{BB962C8B-B14F-4D97-AF65-F5344CB8AC3E}">
        <p14:creationId xmlns:p14="http://schemas.microsoft.com/office/powerpoint/2010/main" val="1442651051"/>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4072A-DEB4-4E25-B900-596B9518E418}" type="datetimeFigureOut">
              <a:rPr lang="en-US" smtClean="0"/>
              <a:t>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9F36-72C8-411A-A851-2949F631C21B}" type="slidenum">
              <a:rPr lang="en-US" smtClean="0"/>
              <a:t>‹#›</a:t>
            </a:fld>
            <a:endParaRPr lang="en-US"/>
          </a:p>
        </p:txBody>
      </p:sp>
    </p:spTree>
    <p:extLst>
      <p:ext uri="{BB962C8B-B14F-4D97-AF65-F5344CB8AC3E}">
        <p14:creationId xmlns:p14="http://schemas.microsoft.com/office/powerpoint/2010/main" val="2392495252"/>
      </p:ext>
    </p:extLst>
  </p:cSld>
  <p:clrMap bg1="lt1" tx1="dk1" bg2="lt2" tx2="dk2" accent1="accent1" accent2="accent2" accent3="accent3" accent4="accent4" accent5="accent5" accent6="accent6" hlink="hlink" folHlink="folHlink"/>
  <p:sldLayoutIdLst>
    <p:sldLayoutId id="2147483697"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972929"/>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9692698"/>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9908136"/>
      </p:ext>
    </p:extLst>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0586512"/>
      </p:ext>
    </p:extLst>
  </p:cSld>
  <p:clrMap bg1="lt1" tx1="dk1" bg2="dk2" tx2="lt2" accent1="accent1" accent2="accent2" accent3="accent3" accent4="accent4" accent5="accent5" accent6="accent6" hlink="hlink" folHlink="folHlink"/>
  <p:sldLayoutIdLst>
    <p:sldLayoutId id="2147483679" r:id="rId1"/>
    <p:sldLayoutId id="214748370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0403979"/>
      </p:ext>
    </p:extLst>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985457"/>
      </p:ext>
    </p:extLst>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316992209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4072A-DEB4-4E25-B900-596B9518E418}" type="datetimeFigureOut">
              <a:rPr lang="en-US" smtClean="0"/>
              <a:t>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9F36-72C8-411A-A851-2949F631C21B}" type="slidenum">
              <a:rPr lang="en-US" smtClean="0"/>
              <a:t>‹#›</a:t>
            </a:fld>
            <a:endParaRPr lang="en-US"/>
          </a:p>
        </p:txBody>
      </p:sp>
    </p:spTree>
    <p:extLst>
      <p:ext uri="{BB962C8B-B14F-4D97-AF65-F5344CB8AC3E}">
        <p14:creationId xmlns:p14="http://schemas.microsoft.com/office/powerpoint/2010/main" val="2773093632"/>
      </p:ext>
    </p:extLst>
  </p:cSld>
  <p:clrMap bg1="lt1" tx1="dk1" bg2="lt2" tx2="dk2" accent1="accent1" accent2="accent2" accent3="accent3" accent4="accent4" accent5="accent5" accent6="accent6" hlink="hlink" folHlink="folHlink"/>
  <p:sldLayoutIdLst>
    <p:sldLayoutId id="2147483688"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4072A-DEB4-4E25-B900-596B9518E418}" type="datetimeFigureOut">
              <a:rPr lang="en-US" smtClean="0"/>
              <a:t>5/11/2023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79F36-72C8-411A-A851-2949F631C21B}" type="slidenum">
              <a:rPr lang="en-US" smtClean="0"/>
              <a:t>‹#›</a:t>
            </a:fld>
            <a:endParaRPr lang="en-US"/>
          </a:p>
        </p:txBody>
      </p:sp>
    </p:spTree>
    <p:extLst>
      <p:ext uri="{BB962C8B-B14F-4D97-AF65-F5344CB8AC3E}">
        <p14:creationId xmlns:p14="http://schemas.microsoft.com/office/powerpoint/2010/main" val="314424497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thetrevorproject.org/survey-2022/"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glsen.org/research/2019-national-school-climate-survey" TargetMode="External"/><Relationship Id="rId5" Type="http://schemas.openxmlformats.org/officeDocument/2006/relationships/hyperlink" Target="https://news.gallup.com/poll/389792/lgbt-identification-ticks-up.aspx" TargetMode="External"/><Relationship Id="rId4" Type="http://schemas.openxmlformats.org/officeDocument/2006/relationships/hyperlink" Target="https://www.cdc.gov/healthyyouth/data/abes.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hyperlink" Target="https://www.cdc.gov/healthyyouth/data/abes.htm" TargetMode="External"/><Relationship Id="rId4" Type="http://schemas.openxmlformats.org/officeDocument/2006/relationships/hyperlink" Target="https://www.thetrevorproject.org/survey-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cdc.gov/healthyyouth/data/abes.htm" TargetMode="External"/><Relationship Id="rId4" Type="http://schemas.openxmlformats.org/officeDocument/2006/relationships/hyperlink" Target="https://www.thetrevorproject.org/survey-20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www.ustranssurvey.org/" TargetMode="External"/><Relationship Id="rId4" Type="http://schemas.openxmlformats.org/officeDocument/2006/relationships/hyperlink" Target="https://www.glsen.org/research/2019-national-school-climate-surv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0.pn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educator.jewishedproject.org/search?f%5B%5D=search_category%3A208&amp;f%5B%5D=organization%3A809&amp;key=&amp;sort_by=search_api_relevanc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Keshet_BrandraisingGuide_Cover.png"/>
          <p:cNvPicPr preferRelativeResize="0"/>
          <p:nvPr/>
        </p:nvPicPr>
        <p:blipFill rotWithShape="1">
          <a:blip r:embed="rId3">
            <a:alphaModFix/>
          </a:blip>
          <a:srcRect l="25631"/>
          <a:stretch/>
        </p:blipFill>
        <p:spPr>
          <a:xfrm>
            <a:off x="1" y="-1"/>
            <a:ext cx="9143999" cy="6858001"/>
          </a:xfrm>
          <a:prstGeom prst="rect">
            <a:avLst/>
          </a:prstGeom>
          <a:noFill/>
          <a:ln>
            <a:noFill/>
          </a:ln>
        </p:spPr>
      </p:pic>
      <p:sp>
        <p:nvSpPr>
          <p:cNvPr id="174" name="Google Shape;174;p1"/>
          <p:cNvSpPr txBox="1">
            <a:spLocks noGrp="1"/>
          </p:cNvSpPr>
          <p:nvPr>
            <p:ph type="title"/>
          </p:nvPr>
        </p:nvSpPr>
        <p:spPr>
          <a:xfrm>
            <a:off x="289180" y="979374"/>
            <a:ext cx="6785875" cy="467825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chemeClr val="lt1"/>
              </a:buClr>
              <a:buSzPts val="6394"/>
              <a:buFont typeface="Arial"/>
              <a:buNone/>
            </a:pPr>
            <a:r>
              <a:rPr lang="en-US" sz="6394" dirty="0">
                <a:solidFill>
                  <a:schemeClr val="lt1"/>
                </a:solidFill>
              </a:rPr>
              <a:t/>
            </a:r>
            <a:br>
              <a:rPr lang="en-US" sz="6394" dirty="0">
                <a:solidFill>
                  <a:schemeClr val="lt1"/>
                </a:solidFill>
              </a:rPr>
            </a:br>
            <a:r>
              <a:rPr lang="en-US" sz="5861" dirty="0" smtClean="0">
                <a:solidFill>
                  <a:schemeClr val="lt1"/>
                </a:solidFill>
                <a:latin typeface="Sharp Sans Extrabold" pitchFamily="50" charset="0"/>
                <a:ea typeface="Sharp Sans Extrabold" pitchFamily="50" charset="0"/>
                <a:cs typeface="Sharp Sans Extrabold" pitchFamily="50" charset="0"/>
              </a:rPr>
              <a:t>Through the Portal: Celebrating LGBTQ+ Identities Across the Curriculum</a:t>
            </a:r>
            <a:r>
              <a:rPr lang="en-US" sz="3197" dirty="0" smtClean="0">
                <a:solidFill>
                  <a:srgbClr val="F52880"/>
                </a:solidFill>
              </a:rPr>
              <a:t>s</a:t>
            </a:r>
            <a:r>
              <a:rPr lang="en-US" sz="2664" dirty="0">
                <a:solidFill>
                  <a:schemeClr val="lt1"/>
                </a:solidFill>
                <a:latin typeface="Arial"/>
                <a:ea typeface="Arial"/>
                <a:cs typeface="Arial"/>
                <a:sym typeface="Arial"/>
              </a:rPr>
              <a:t/>
            </a:r>
            <a:br>
              <a:rPr lang="en-US" sz="2664" dirty="0">
                <a:solidFill>
                  <a:schemeClr val="lt1"/>
                </a:solidFill>
                <a:latin typeface="Arial"/>
                <a:ea typeface="Arial"/>
                <a:cs typeface="Arial"/>
                <a:sym typeface="Arial"/>
              </a:rPr>
            </a:br>
            <a:r>
              <a:rPr lang="en-US" sz="1332" dirty="0">
                <a:solidFill>
                  <a:schemeClr val="lt1"/>
                </a:solidFill>
                <a:latin typeface="Arial"/>
                <a:ea typeface="Arial"/>
                <a:cs typeface="Arial"/>
                <a:sym typeface="Arial"/>
              </a:rPr>
              <a:t/>
            </a:r>
            <a:br>
              <a:rPr lang="en-US" sz="1332" dirty="0">
                <a:solidFill>
                  <a:schemeClr val="lt1"/>
                </a:solidFill>
                <a:latin typeface="Arial"/>
                <a:ea typeface="Arial"/>
                <a:cs typeface="Arial"/>
                <a:sym typeface="Arial"/>
              </a:rPr>
            </a:br>
            <a:endParaRPr sz="1865" dirty="0">
              <a:solidFill>
                <a:schemeClr val="lt1"/>
              </a:solidFill>
              <a:latin typeface="Arial"/>
              <a:ea typeface="Arial"/>
              <a:cs typeface="Arial"/>
              <a:sym typeface="Arial"/>
            </a:endParaRPr>
          </a:p>
        </p:txBody>
      </p:sp>
      <p:sp>
        <p:nvSpPr>
          <p:cNvPr id="175" name="Google Shape;175;p1"/>
          <p:cNvSpPr txBox="1"/>
          <p:nvPr/>
        </p:nvSpPr>
        <p:spPr>
          <a:xfrm>
            <a:off x="6550852" y="5540744"/>
            <a:ext cx="2272744" cy="1199367"/>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398"/>
              <a:buFont typeface="Calibri"/>
              <a:buNone/>
              <a:tabLst/>
              <a:defRPr/>
            </a:pPr>
            <a:endParaRPr kumimoji="0" sz="2398"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398"/>
              <a:buFont typeface="Calibri"/>
              <a:buNone/>
              <a:tabLst/>
              <a:defRPr/>
            </a:pPr>
            <a:endParaRPr kumimoji="0" sz="2398"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398"/>
              <a:buFont typeface="Calibri"/>
              <a:buNone/>
              <a:tabLst/>
              <a:defRPr/>
            </a:pPr>
            <a:endParaRPr kumimoji="0" sz="2398"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76" name="Google Shape;176;p1"/>
          <p:cNvPicPr preferRelativeResize="0"/>
          <p:nvPr/>
        </p:nvPicPr>
        <p:blipFill rotWithShape="1">
          <a:blip r:embed="rId4">
            <a:alphaModFix/>
          </a:blip>
          <a:srcRect/>
          <a:stretch/>
        </p:blipFill>
        <p:spPr>
          <a:xfrm>
            <a:off x="6469616" y="5540744"/>
            <a:ext cx="2674384" cy="1188615"/>
          </a:xfrm>
          <a:prstGeom prst="rect">
            <a:avLst/>
          </a:prstGeom>
          <a:noFill/>
          <a:ln>
            <a:noFill/>
          </a:ln>
        </p:spPr>
      </p:pic>
    </p:spTree>
    <p:extLst>
      <p:ext uri="{BB962C8B-B14F-4D97-AF65-F5344CB8AC3E}">
        <p14:creationId xmlns:p14="http://schemas.microsoft.com/office/powerpoint/2010/main" val="1171049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4;p31"/>
          <p:cNvSpPr txBox="1">
            <a:spLocks noGrp="1"/>
          </p:cNvSpPr>
          <p:nvPr>
            <p:ph type="title"/>
          </p:nvPr>
        </p:nvSpPr>
        <p:spPr>
          <a:xfrm>
            <a:off x="147550" y="511908"/>
            <a:ext cx="8915400" cy="7915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E3780"/>
              </a:buClr>
              <a:buSzPts val="4200"/>
              <a:buFont typeface="Arial"/>
              <a:buNone/>
            </a:pPr>
            <a:r>
              <a:rPr lang="en-US" dirty="0" smtClean="0">
                <a:solidFill>
                  <a:srgbClr val="FEC553"/>
                </a:solidFill>
                <a:latin typeface="Sharp Sans Extrabold" pitchFamily="50" charset="0"/>
                <a:ea typeface="Sharp Sans Extrabold" pitchFamily="50" charset="0"/>
                <a:cs typeface="Sharp Sans Extrabold" pitchFamily="50" charset="0"/>
              </a:rPr>
              <a:t>Current State of LGBTQ+ </a:t>
            </a:r>
            <a:r>
              <a:rPr lang="en-US" dirty="0" smtClean="0">
                <a:solidFill>
                  <a:srgbClr val="FEC553"/>
                </a:solidFill>
                <a:latin typeface="Sharp Sans Extrabold" pitchFamily="50" charset="0"/>
                <a:ea typeface="Sharp Sans Extrabold" pitchFamily="50" charset="0"/>
                <a:cs typeface="Sharp Sans Extrabold" pitchFamily="50" charset="0"/>
              </a:rPr>
              <a:t>Rights</a:t>
            </a:r>
            <a:endParaRPr dirty="0">
              <a:solidFill>
                <a:srgbClr val="FEC553"/>
              </a:solidFill>
              <a:latin typeface="Sharp Sans Extrabold" pitchFamily="50" charset="0"/>
              <a:ea typeface="Sharp Sans Extrabold" pitchFamily="50" charset="0"/>
              <a:cs typeface="Sharp Sans Extrabold" pitchFamily="50" charset="0"/>
            </a:endParaRPr>
          </a:p>
        </p:txBody>
      </p:sp>
      <p:pic>
        <p:nvPicPr>
          <p:cNvPr id="11" name="Google Shape;386;p31"/>
          <p:cNvPicPr preferRelativeResize="0"/>
          <p:nvPr/>
        </p:nvPicPr>
        <p:blipFill rotWithShape="1">
          <a:blip r:embed="rId3">
            <a:alphaModFix/>
          </a:blip>
          <a:srcRect/>
          <a:stretch/>
        </p:blipFill>
        <p:spPr>
          <a:xfrm>
            <a:off x="7398962" y="5805853"/>
            <a:ext cx="1870683" cy="1068961"/>
          </a:xfrm>
          <a:prstGeom prst="rect">
            <a:avLst/>
          </a:prstGeom>
          <a:noFill/>
          <a:ln>
            <a:noFill/>
          </a:ln>
        </p:spPr>
      </p:pic>
      <p:pic>
        <p:nvPicPr>
          <p:cNvPr id="3" name="Picture 2"/>
          <p:cNvPicPr>
            <a:picLocks noChangeAspect="1"/>
          </p:cNvPicPr>
          <p:nvPr/>
        </p:nvPicPr>
        <p:blipFill>
          <a:blip r:embed="rId4"/>
          <a:stretch>
            <a:fillRect/>
          </a:stretch>
        </p:blipFill>
        <p:spPr>
          <a:xfrm>
            <a:off x="319315" y="1568871"/>
            <a:ext cx="8403771" cy="4300281"/>
          </a:xfrm>
          <a:prstGeom prst="rect">
            <a:avLst/>
          </a:prstGeom>
        </p:spPr>
      </p:pic>
    </p:spTree>
    <p:extLst>
      <p:ext uri="{BB962C8B-B14F-4D97-AF65-F5344CB8AC3E}">
        <p14:creationId xmlns:p14="http://schemas.microsoft.com/office/powerpoint/2010/main" val="287647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501703"/>
            <a:ext cx="8069302" cy="1100015"/>
          </a:xfrm>
        </p:spPr>
        <p:txBody>
          <a:bodyPr/>
          <a:lstStyle/>
          <a:p>
            <a:r>
              <a:rPr lang="en-US" sz="3730" b="1" dirty="0" smtClean="0">
                <a:solidFill>
                  <a:srgbClr val="FEC553"/>
                </a:solidFill>
                <a:latin typeface="Sharp Sans Extrabold" pitchFamily="50" charset="0"/>
                <a:ea typeface="Sharp Sans Extrabold" pitchFamily="50" charset="0"/>
                <a:cs typeface="Sharp Sans Extrabold" pitchFamily="50" charset="0"/>
              </a:rPr>
              <a:t>LGBTQ+ </a:t>
            </a:r>
            <a:r>
              <a:rPr lang="en-US" sz="3730" b="1" dirty="0">
                <a:solidFill>
                  <a:srgbClr val="FEC553"/>
                </a:solidFill>
                <a:latin typeface="Sharp Sans Extrabold" pitchFamily="50" charset="0"/>
                <a:ea typeface="Sharp Sans Extrabold" pitchFamily="50" charset="0"/>
                <a:cs typeface="Sharp Sans Extrabold" pitchFamily="50" charset="0"/>
              </a:rPr>
              <a:t>Youth</a:t>
            </a:r>
          </a:p>
        </p:txBody>
      </p:sp>
      <p:sp>
        <p:nvSpPr>
          <p:cNvPr id="3" name="Text Placeholder 2"/>
          <p:cNvSpPr>
            <a:spLocks noGrp="1"/>
          </p:cNvSpPr>
          <p:nvPr>
            <p:ph type="body" sz="quarter" idx="14"/>
          </p:nvPr>
        </p:nvSpPr>
        <p:spPr>
          <a:xfrm>
            <a:off x="457203" y="1483664"/>
            <a:ext cx="8207350" cy="4839855"/>
          </a:xfrm>
        </p:spPr>
        <p:txBody>
          <a:bodyPr>
            <a:normAutofit fontScale="70000" lnSpcReduction="20000"/>
          </a:bodyPr>
          <a:lstStyle/>
          <a:p>
            <a:pPr marL="171292" lvl="0" indent="-171323">
              <a:spcBef>
                <a:spcPts val="0"/>
              </a:spcBef>
              <a:buClr>
                <a:srgbClr val="000000"/>
              </a:buClr>
              <a:buFont typeface="Arial"/>
              <a:buChar char="•"/>
            </a:pPr>
            <a:r>
              <a:rPr lang="en-US" sz="2400" dirty="0">
                <a:solidFill>
                  <a:srgbClr val="000000"/>
                </a:solidFill>
                <a:latin typeface="Akkurat Std Light" panose="020B0404020101020102" pitchFamily="34" charset="0"/>
                <a:ea typeface="Arial"/>
                <a:cs typeface="Akkurat Std Light" panose="020B0404020101020102" pitchFamily="34" charset="0"/>
                <a:sym typeface="Arial"/>
              </a:rPr>
              <a:t>Polls show roughly </a:t>
            </a:r>
            <a:r>
              <a:rPr lang="en-US" sz="2400" dirty="0" smtClean="0">
                <a:solidFill>
                  <a:srgbClr val="000000"/>
                </a:solidFill>
                <a:latin typeface="Akkurat Std Light" panose="020B0404020101020102" pitchFamily="34" charset="0"/>
                <a:ea typeface="Arial"/>
                <a:cs typeface="Akkurat Std Light" panose="020B0404020101020102" pitchFamily="34" charset="0"/>
                <a:sym typeface="Arial"/>
              </a:rPr>
              <a:t>20% of Gen Z and 22.5% </a:t>
            </a:r>
            <a:r>
              <a:rPr lang="en-US" sz="2400" dirty="0">
                <a:solidFill>
                  <a:srgbClr val="000000"/>
                </a:solidFill>
                <a:latin typeface="Akkurat Std Light" panose="020B0404020101020102" pitchFamily="34" charset="0"/>
                <a:ea typeface="Arial"/>
                <a:cs typeface="Akkurat Std Light" panose="020B0404020101020102" pitchFamily="34" charset="0"/>
                <a:sym typeface="Arial"/>
              </a:rPr>
              <a:t>of youth (ages 13-18) self-identify as LGBTQ+</a:t>
            </a:r>
            <a:endParaRPr lang="en-US" sz="2400" dirty="0">
              <a:latin typeface="Akkurat Std Light" panose="020B0404020101020102" pitchFamily="34" charset="0"/>
              <a:cs typeface="Akkurat Std Light" panose="020B0404020101020102" pitchFamily="34" charset="0"/>
            </a:endParaRPr>
          </a:p>
          <a:p>
            <a:pPr marL="171292" lvl="0" indent="-171323">
              <a:buClr>
                <a:srgbClr val="000000"/>
              </a:buClr>
              <a:buFont typeface="Arial"/>
              <a:buChar char="•"/>
            </a:pPr>
            <a:r>
              <a:rPr lang="en-US" sz="2400" dirty="0">
                <a:solidFill>
                  <a:srgbClr val="000000"/>
                </a:solidFill>
                <a:latin typeface="Akkurat Std Light" panose="020B0404020101020102" pitchFamily="34" charset="0"/>
                <a:ea typeface="Arial"/>
                <a:cs typeface="Akkurat Std Light" panose="020B0404020101020102" pitchFamily="34" charset="0"/>
                <a:sym typeface="Arial"/>
              </a:rPr>
              <a:t>1 in 3 LGBTQ+ Youth report they have been physically threatened or harmed in their lifetime due to their sexual orientation or gender identity</a:t>
            </a:r>
            <a:endParaRPr lang="en-US" sz="2400" dirty="0">
              <a:latin typeface="Akkurat Std Light" panose="020B0404020101020102" pitchFamily="34" charset="0"/>
              <a:cs typeface="Akkurat Std Light" panose="020B0404020101020102" pitchFamily="34" charset="0"/>
            </a:endParaRPr>
          </a:p>
          <a:p>
            <a:pPr marL="171292" lvl="0" indent="-171323">
              <a:buClr>
                <a:srgbClr val="000000"/>
              </a:buClr>
              <a:buFont typeface="Arial"/>
              <a:buChar char="•"/>
            </a:pPr>
            <a:r>
              <a:rPr lang="en-US" sz="2400" dirty="0">
                <a:solidFill>
                  <a:srgbClr val="000000"/>
                </a:solidFill>
                <a:latin typeface="Akkurat Std Light" panose="020B0404020101020102" pitchFamily="34" charset="0"/>
                <a:ea typeface="Arial"/>
                <a:cs typeface="Akkurat Std Light" panose="020B0404020101020102" pitchFamily="34" charset="0"/>
                <a:sym typeface="Arial"/>
              </a:rPr>
              <a:t>29% of LGBTQ+ youth have experienced homelessness, been kicked out, or run away</a:t>
            </a:r>
            <a:endParaRPr lang="en-US" sz="2400" dirty="0">
              <a:latin typeface="Akkurat Std Light" panose="020B0404020101020102" pitchFamily="34" charset="0"/>
              <a:cs typeface="Akkurat Std Light" panose="020B0404020101020102" pitchFamily="34" charset="0"/>
            </a:endParaRPr>
          </a:p>
          <a:p>
            <a:pPr marL="171292" lvl="0" indent="-171323">
              <a:buClr>
                <a:srgbClr val="000000"/>
              </a:buClr>
              <a:buFont typeface="Arial"/>
              <a:buChar char="•"/>
            </a:pPr>
            <a:r>
              <a:rPr lang="en-US" sz="2400" dirty="0">
                <a:solidFill>
                  <a:srgbClr val="000000"/>
                </a:solidFill>
                <a:latin typeface="Akkurat Std Light" panose="020B0404020101020102" pitchFamily="34" charset="0"/>
                <a:ea typeface="Arial"/>
                <a:cs typeface="Akkurat Std Light" panose="020B0404020101020102" pitchFamily="34" charset="0"/>
                <a:sym typeface="Arial"/>
              </a:rPr>
              <a:t>6 out of 10 LGBTQ+ youth said that someone attempted to convince them to change their sexual orientation or gender identity</a:t>
            </a:r>
            <a:endParaRPr lang="en-US" sz="2400" dirty="0">
              <a:latin typeface="Akkurat Std Light" panose="020B0404020101020102" pitchFamily="34" charset="0"/>
              <a:cs typeface="Akkurat Std Light" panose="020B0404020101020102" pitchFamily="34" charset="0"/>
            </a:endParaRPr>
          </a:p>
          <a:p>
            <a:pPr marL="171292" lvl="0" indent="-171292">
              <a:buClr>
                <a:srgbClr val="000000"/>
              </a:buClr>
              <a:buFont typeface="Arial"/>
              <a:buChar char="•"/>
            </a:pPr>
            <a:r>
              <a:rPr lang="en-US" sz="2500" dirty="0">
                <a:solidFill>
                  <a:srgbClr val="000000"/>
                </a:solidFill>
                <a:latin typeface="Akkurat Std Light" panose="020B0404020101020102" pitchFamily="34" charset="0"/>
                <a:ea typeface="Arial"/>
                <a:cs typeface="Akkurat Std Light" panose="020B0404020101020102" pitchFamily="34" charset="0"/>
                <a:sym typeface="Arial"/>
              </a:rPr>
              <a:t>45% of LGBTQ youth (including over half of transgender and </a:t>
            </a:r>
            <a:r>
              <a:rPr lang="en-US" sz="2500" dirty="0" err="1">
                <a:solidFill>
                  <a:srgbClr val="000000"/>
                </a:solidFill>
                <a:latin typeface="Akkurat Std Light" panose="020B0404020101020102" pitchFamily="34" charset="0"/>
                <a:ea typeface="Arial"/>
                <a:cs typeface="Akkurat Std Light" panose="020B0404020101020102" pitchFamily="34" charset="0"/>
                <a:sym typeface="Arial"/>
              </a:rPr>
              <a:t>nonbinary</a:t>
            </a:r>
            <a:r>
              <a:rPr lang="en-US" sz="2500" dirty="0">
                <a:solidFill>
                  <a:srgbClr val="000000"/>
                </a:solidFill>
                <a:latin typeface="Akkurat Std Light" panose="020B0404020101020102" pitchFamily="34" charset="0"/>
                <a:ea typeface="Arial"/>
                <a:cs typeface="Akkurat Std Light" panose="020B0404020101020102" pitchFamily="34" charset="0"/>
                <a:sym typeface="Arial"/>
              </a:rPr>
              <a:t> youth) seriously considered attempting suicide in the past year.</a:t>
            </a:r>
          </a:p>
          <a:p>
            <a:pPr lvl="0"/>
            <a:endPar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endParaRPr>
          </a:p>
          <a:p>
            <a:pPr lvl="0"/>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rPr>
              <a:t>Data </a:t>
            </a:r>
            <a:r>
              <a:rPr lang="en-US" sz="1400" dirty="0">
                <a:solidFill>
                  <a:srgbClr val="000000"/>
                </a:solidFill>
                <a:latin typeface="Akkurat Std Light" panose="020B0404020101020102" pitchFamily="34" charset="0"/>
                <a:ea typeface="Arial"/>
                <a:cs typeface="Akkurat Std Light" panose="020B0404020101020102" pitchFamily="34" charset="0"/>
                <a:sym typeface="Arial"/>
              </a:rPr>
              <a:t>from The Trevor Project’s </a:t>
            </a:r>
            <a:r>
              <a:rPr lang="en-US" sz="1400" dirty="0">
                <a:solidFill>
                  <a:srgbClr val="000000"/>
                </a:solidFill>
                <a:latin typeface="Akkurat Std Light" panose="020B0404020101020102" pitchFamily="34" charset="0"/>
                <a:ea typeface="Arial"/>
                <a:cs typeface="Akkurat Std Light" panose="020B0404020101020102" pitchFamily="34" charset="0"/>
                <a:sym typeface="Arial"/>
                <a:hlinkClick r:id="rId3"/>
              </a:rPr>
              <a:t>National Survey on LGBTQ Mental Health</a:t>
            </a:r>
            <a:r>
              <a:rPr lang="en-US" sz="1400" dirty="0">
                <a:solidFill>
                  <a:srgbClr val="000000"/>
                </a:solidFill>
                <a:latin typeface="Akkurat Std Light" panose="020B0404020101020102" pitchFamily="34" charset="0"/>
                <a:ea typeface="Arial"/>
                <a:cs typeface="Akkurat Std Light" panose="020B0404020101020102" pitchFamily="34" charset="0"/>
                <a:sym typeface="Arial"/>
              </a:rPr>
              <a:t> (2022</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rPr>
              <a:t>), The CDC’s </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hlinkClick r:id="rId4"/>
              </a:rPr>
              <a:t>2022 Adolescent Behaviors and Experiences Survey</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rPr>
              <a:t>, </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hlinkClick r:id="rId5"/>
              </a:rPr>
              <a:t>Gallup polling</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rPr>
              <a:t>, and </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hlinkClick r:id="rId6"/>
              </a:rPr>
              <a:t>GLSEN’s </a:t>
            </a:r>
            <a:r>
              <a:rPr lang="en-US" sz="1400" dirty="0">
                <a:solidFill>
                  <a:srgbClr val="000000"/>
                </a:solidFill>
                <a:latin typeface="Akkurat Std Light" panose="020B0404020101020102" pitchFamily="34" charset="0"/>
                <a:ea typeface="Arial"/>
                <a:cs typeface="Akkurat Std Light" panose="020B0404020101020102" pitchFamily="34" charset="0"/>
                <a:sym typeface="Arial"/>
                <a:hlinkClick r:id="rId6"/>
              </a:rPr>
              <a:t>School Climate </a:t>
            </a:r>
            <a:r>
              <a:rPr lang="en-US" sz="1400" dirty="0" smtClean="0">
                <a:solidFill>
                  <a:srgbClr val="000000"/>
                </a:solidFill>
                <a:latin typeface="Akkurat Std Light" panose="020B0404020101020102" pitchFamily="34" charset="0"/>
                <a:ea typeface="Arial"/>
                <a:cs typeface="Akkurat Std Light" panose="020B0404020101020102" pitchFamily="34" charset="0"/>
                <a:sym typeface="Arial"/>
                <a:hlinkClick r:id="rId6"/>
              </a:rPr>
              <a:t>Survey</a:t>
            </a:r>
            <a:endParaRPr lang="en-US" sz="2400" dirty="0">
              <a:latin typeface="Akkurat Std Light" panose="020B0404020101020102" pitchFamily="34" charset="0"/>
              <a:cs typeface="Akkurat Std Light" panose="020B0404020101020102" pitchFamily="34" charset="0"/>
            </a:endParaRPr>
          </a:p>
        </p:txBody>
      </p:sp>
      <p:pic>
        <p:nvPicPr>
          <p:cNvPr id="5" name="Picture 4">
            <a:extLst>
              <a:ext uri="{FF2B5EF4-FFF2-40B4-BE49-F238E27FC236}">
                <a16:creationId xmlns:a16="http://schemas.microsoft.com/office/drawing/2014/main" id="{C313387B-071E-45EA-965C-747566055D93}"/>
              </a:ext>
            </a:extLst>
          </p:cNvPr>
          <p:cNvPicPr>
            <a:picLocks noChangeAspect="1"/>
          </p:cNvPicPr>
          <p:nvPr/>
        </p:nvPicPr>
        <p:blipFill>
          <a:blip r:embed="rId7"/>
          <a:stretch>
            <a:fillRect/>
          </a:stretch>
        </p:blipFill>
        <p:spPr>
          <a:xfrm>
            <a:off x="7483045" y="5894142"/>
            <a:ext cx="1870683" cy="1068961"/>
          </a:xfrm>
          <a:prstGeom prst="rect">
            <a:avLst/>
          </a:prstGeom>
        </p:spPr>
      </p:pic>
    </p:spTree>
    <p:extLst>
      <p:ext uri="{BB962C8B-B14F-4D97-AF65-F5344CB8AC3E}">
        <p14:creationId xmlns:p14="http://schemas.microsoft.com/office/powerpoint/2010/main" val="3049382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457198" y="537525"/>
            <a:ext cx="8360231" cy="14530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E3780"/>
              </a:buClr>
              <a:buSzPts val="4200"/>
              <a:buFont typeface="Arial"/>
              <a:buNone/>
            </a:pPr>
            <a:r>
              <a:rPr lang="en-US" sz="3200" dirty="0" smtClean="0">
                <a:solidFill>
                  <a:srgbClr val="FEC553"/>
                </a:solidFill>
                <a:latin typeface="Sharp Sans Extrabold" pitchFamily="50" charset="0"/>
                <a:ea typeface="Sharp Sans Extrabold" pitchFamily="50" charset="0"/>
                <a:cs typeface="Sharp Sans Extrabold" pitchFamily="50" charset="0"/>
              </a:rPr>
              <a:t>LGBTQ+ </a:t>
            </a:r>
            <a:r>
              <a:rPr lang="en-US" sz="3200" dirty="0" smtClean="0">
                <a:solidFill>
                  <a:srgbClr val="FEC553"/>
                </a:solidFill>
                <a:latin typeface="Sharp Sans Extrabold" pitchFamily="50" charset="0"/>
                <a:ea typeface="Sharp Sans Extrabold" pitchFamily="50" charset="0"/>
                <a:cs typeface="Sharp Sans Extrabold" pitchFamily="50" charset="0"/>
              </a:rPr>
              <a:t>Youth and Mental </a:t>
            </a:r>
            <a:r>
              <a:rPr lang="en-US" sz="3200" dirty="0" smtClean="0">
                <a:solidFill>
                  <a:srgbClr val="FEC553"/>
                </a:solidFill>
                <a:latin typeface="Sharp Sans Extrabold" pitchFamily="50" charset="0"/>
                <a:ea typeface="Sharp Sans Extrabold" pitchFamily="50" charset="0"/>
                <a:cs typeface="Sharp Sans Extrabold" pitchFamily="50" charset="0"/>
              </a:rPr>
              <a:t>Health</a:t>
            </a:r>
            <a:endParaRPr sz="3200" dirty="0">
              <a:solidFill>
                <a:srgbClr val="FEC553"/>
              </a:solidFill>
              <a:latin typeface="Sharp Sans Extrabold" pitchFamily="50" charset="0"/>
              <a:ea typeface="Sharp Sans Extrabold" pitchFamily="50" charset="0"/>
              <a:cs typeface="Sharp Sans Extrabold" pitchFamily="50" charset="0"/>
            </a:endParaRPr>
          </a:p>
        </p:txBody>
      </p:sp>
      <p:sp>
        <p:nvSpPr>
          <p:cNvPr id="265" name="Google Shape;265;p15"/>
          <p:cNvSpPr txBox="1">
            <a:spLocks noGrp="1"/>
          </p:cNvSpPr>
          <p:nvPr>
            <p:ph type="body" idx="1"/>
          </p:nvPr>
        </p:nvSpPr>
        <p:spPr>
          <a:xfrm>
            <a:off x="457197" y="1647371"/>
            <a:ext cx="8028215" cy="4564298"/>
          </a:xfrm>
          <a:prstGeom prst="rect">
            <a:avLst/>
          </a:prstGeom>
          <a:noFill/>
          <a:ln>
            <a:noFill/>
          </a:ln>
        </p:spPr>
        <p:txBody>
          <a:bodyPr spcFirstLastPara="1" wrap="square" lIns="91425" tIns="45700" rIns="91425" bIns="45700" anchor="t" anchorCtr="0">
            <a:noAutofit/>
          </a:bodyPr>
          <a:lstStyle/>
          <a:p>
            <a:pPr marL="342908" lvl="0" indent="-241308">
              <a:buNone/>
            </a:pPr>
            <a:r>
              <a:rPr lang="en-US" sz="2000" dirty="0" smtClean="0"/>
              <a:t>	</a:t>
            </a:r>
            <a:r>
              <a:rPr lang="en-US" sz="2000" dirty="0" smtClean="0">
                <a:latin typeface="Akkurat Std Light" panose="020B0404020101020102" pitchFamily="34" charset="0"/>
                <a:cs typeface="Akkurat Std Light" panose="020B0404020101020102" pitchFamily="34" charset="0"/>
              </a:rPr>
              <a:t>LGBTQ</a:t>
            </a:r>
            <a:r>
              <a:rPr lang="en-US" sz="2000" dirty="0">
                <a:latin typeface="Akkurat Std Light" panose="020B0404020101020102" pitchFamily="34" charset="0"/>
                <a:cs typeface="Akkurat Std Light" panose="020B0404020101020102" pitchFamily="34" charset="0"/>
              </a:rPr>
              <a:t>+ youth [and adults] “</a:t>
            </a:r>
            <a:r>
              <a:rPr lang="en-US" sz="2000" b="1" dirty="0">
                <a:latin typeface="Akkurat Std Light" panose="020B0404020101020102" pitchFamily="34" charset="0"/>
                <a:cs typeface="Akkurat Std Light" panose="020B0404020101020102" pitchFamily="34" charset="0"/>
              </a:rPr>
              <a:t>are not inherently prone</a:t>
            </a:r>
            <a:r>
              <a:rPr lang="en-US" sz="2000" dirty="0">
                <a:latin typeface="Akkurat Std Light" panose="020B0404020101020102" pitchFamily="34" charset="0"/>
                <a:cs typeface="Akkurat Std Light" panose="020B0404020101020102" pitchFamily="34" charset="0"/>
              </a:rPr>
              <a:t> to mental </a:t>
            </a:r>
            <a:r>
              <a:rPr lang="en-US" sz="2000" dirty="0" smtClean="0">
                <a:latin typeface="Akkurat Std Light" panose="020B0404020101020102" pitchFamily="34" charset="0"/>
                <a:cs typeface="Akkurat Std Light" panose="020B0404020101020102" pitchFamily="34" charset="0"/>
              </a:rPr>
              <a:t>health challenges and </a:t>
            </a:r>
            <a:r>
              <a:rPr lang="en-US" sz="2000" dirty="0">
                <a:latin typeface="Akkurat Std Light" panose="020B0404020101020102" pitchFamily="34" charset="0"/>
                <a:cs typeface="Akkurat Std Light" panose="020B0404020101020102" pitchFamily="34" charset="0"/>
              </a:rPr>
              <a:t>suicide risk because of their sexual orientation or </a:t>
            </a:r>
            <a:r>
              <a:rPr lang="en-US" sz="2000" dirty="0" smtClean="0">
                <a:latin typeface="Akkurat Std Light" panose="020B0404020101020102" pitchFamily="34" charset="0"/>
                <a:cs typeface="Akkurat Std Light" panose="020B0404020101020102" pitchFamily="34" charset="0"/>
              </a:rPr>
              <a:t>gender identity</a:t>
            </a:r>
            <a:r>
              <a:rPr lang="en-US" sz="2000" dirty="0">
                <a:latin typeface="Akkurat Std Light" panose="020B0404020101020102" pitchFamily="34" charset="0"/>
                <a:cs typeface="Akkurat Std Light" panose="020B0404020101020102" pitchFamily="34" charset="0"/>
              </a:rPr>
              <a:t>,” Dr. </a:t>
            </a:r>
            <a:r>
              <a:rPr lang="en-US" sz="2000" dirty="0" err="1">
                <a:latin typeface="Akkurat Std Light" panose="020B0404020101020102" pitchFamily="34" charset="0"/>
                <a:cs typeface="Akkurat Std Light" panose="020B0404020101020102" pitchFamily="34" charset="0"/>
              </a:rPr>
              <a:t>DeChants</a:t>
            </a:r>
            <a:r>
              <a:rPr lang="en-US" sz="2000" dirty="0">
                <a:latin typeface="Akkurat Std Light" panose="020B0404020101020102" pitchFamily="34" charset="0"/>
                <a:cs typeface="Akkurat Std Light" panose="020B0404020101020102" pitchFamily="34" charset="0"/>
              </a:rPr>
              <a:t> says. “Rather, they are </a:t>
            </a:r>
            <a:r>
              <a:rPr lang="en-US" sz="2000" b="1" dirty="0">
                <a:latin typeface="Akkurat Std Light" panose="020B0404020101020102" pitchFamily="34" charset="0"/>
                <a:cs typeface="Akkurat Std Light" panose="020B0404020101020102" pitchFamily="34" charset="0"/>
              </a:rPr>
              <a:t>often placed at higher risk</a:t>
            </a:r>
            <a:r>
              <a:rPr lang="en-US" sz="2000" dirty="0">
                <a:latin typeface="Akkurat Std Light" panose="020B0404020101020102" pitchFamily="34" charset="0"/>
                <a:cs typeface="Akkurat Std Light" panose="020B0404020101020102" pitchFamily="34" charset="0"/>
              </a:rPr>
              <a:t> because of how they are mistreated and stigmatized in society.”</a:t>
            </a:r>
            <a:endParaRPr sz="2000" dirty="0">
              <a:solidFill>
                <a:srgbClr val="0C0C0C"/>
              </a:solidFill>
              <a:latin typeface="Akkurat Std Light" panose="020B0404020101020102" pitchFamily="34" charset="0"/>
              <a:cs typeface="Akkurat Std Light" panose="020B0404020101020102" pitchFamily="34" charset="0"/>
            </a:endParaRPr>
          </a:p>
        </p:txBody>
      </p:sp>
      <p:pic>
        <p:nvPicPr>
          <p:cNvPr id="266" name="Google Shape;266;p15"/>
          <p:cNvPicPr preferRelativeResize="0"/>
          <p:nvPr/>
        </p:nvPicPr>
        <p:blipFill rotWithShape="1">
          <a:blip r:embed="rId3">
            <a:alphaModFix/>
          </a:blip>
          <a:srcRect/>
          <a:stretch/>
        </p:blipFill>
        <p:spPr>
          <a:xfrm>
            <a:off x="7550072" y="5903825"/>
            <a:ext cx="1870683" cy="1068961"/>
          </a:xfrm>
          <a:prstGeom prst="rect">
            <a:avLst/>
          </a:prstGeom>
          <a:noFill/>
          <a:ln>
            <a:noFill/>
          </a:ln>
        </p:spPr>
      </p:pic>
      <p:pic>
        <p:nvPicPr>
          <p:cNvPr id="1028" name="Picture 4" descr="https://lh6.googleusercontent.com/_0FaaMi1ZKTa5tFeXfuYCzL-AhxCcugj1eL3UOe-ZnTCVX8Ql94Ph-E3eiHE41CN6J5jSVA5kz9Jd0UkzEaRQZANJeR-4tga2PSTpvLdXjJmCRXxDzCUvmdJXrFtJ3suOlEBalhIRO43ISaQvU3cTDf4SeZoSDgPT0XpHkuRmqSL5oK2GtM5wxqLASqqu14=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661" y="3572022"/>
            <a:ext cx="3684370" cy="2456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198" y="6211669"/>
            <a:ext cx="59598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“Intolerance </a:t>
            </a:r>
            <a:r>
              <a:rPr kumimoji="0" lang="en-US" sz="1200" b="0" i="0" u="none" strike="noStrike" kern="1200" cap="none" spc="0" normalizeH="0" baseline="0" noProof="0" dirty="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Weighs Heavily on the Mental Health of the LGBTQ+ </a:t>
            </a:r>
            <a:r>
              <a:rPr kumimoji="0" lang="en-US" sz="1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Community” By Robert </a:t>
            </a:r>
            <a:r>
              <a:rPr kumimoji="0" lang="en-US" sz="1200" b="0" i="0" u="none" strike="noStrike" kern="1200" cap="none" spc="0" normalizeH="0" baseline="0" noProof="0" dirty="0" err="1"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DiGiacomo</a:t>
            </a:r>
            <a:r>
              <a:rPr kumimoji="0" lang="en-US" sz="1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 and Medically Reviewed by Adam Lake MD</a:t>
            </a:r>
            <a:endParaRPr kumimoji="0" lang="en-US" sz="1200" b="0" i="0" u="none" strike="noStrike" kern="1200" cap="none" spc="0" normalizeH="0" baseline="0" noProof="0" dirty="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endParaRPr>
          </a:p>
        </p:txBody>
      </p:sp>
    </p:spTree>
    <p:extLst>
      <p:ext uri="{BB962C8B-B14F-4D97-AF65-F5344CB8AC3E}">
        <p14:creationId xmlns:p14="http://schemas.microsoft.com/office/powerpoint/2010/main" val="315610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457198" y="821305"/>
            <a:ext cx="8028215" cy="10369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E3780"/>
              </a:buClr>
              <a:buSzPts val="4200"/>
              <a:buFont typeface="Arial"/>
              <a:buNone/>
            </a:pPr>
            <a:r>
              <a:rPr lang="en-US" dirty="0" smtClean="0">
                <a:solidFill>
                  <a:srgbClr val="FEC553"/>
                </a:solidFill>
                <a:latin typeface="Sharp Sans Extrabold" pitchFamily="50" charset="0"/>
                <a:ea typeface="Sharp Sans Extrabold" pitchFamily="50" charset="0"/>
                <a:cs typeface="Sharp Sans Extrabold" pitchFamily="50" charset="0"/>
              </a:rPr>
              <a:t>LGBTQ+ Youth Mental Health</a:t>
            </a:r>
            <a:endParaRPr dirty="0">
              <a:solidFill>
                <a:srgbClr val="FEC553"/>
              </a:solidFill>
              <a:latin typeface="Sharp Sans Extrabold" pitchFamily="50" charset="0"/>
              <a:ea typeface="Sharp Sans Extrabold" pitchFamily="50" charset="0"/>
              <a:cs typeface="Sharp Sans Extrabold" pitchFamily="50" charset="0"/>
            </a:endParaRPr>
          </a:p>
        </p:txBody>
      </p:sp>
      <p:sp>
        <p:nvSpPr>
          <p:cNvPr id="265" name="Google Shape;265;p15"/>
          <p:cNvSpPr txBox="1">
            <a:spLocks noGrp="1"/>
          </p:cNvSpPr>
          <p:nvPr>
            <p:ph type="body" idx="1"/>
          </p:nvPr>
        </p:nvSpPr>
        <p:spPr>
          <a:xfrm>
            <a:off x="364835" y="1264039"/>
            <a:ext cx="8028215" cy="4686300"/>
          </a:xfrm>
          <a:prstGeom prst="rect">
            <a:avLst/>
          </a:prstGeom>
          <a:noFill/>
          <a:ln>
            <a:noFill/>
          </a:ln>
        </p:spPr>
        <p:txBody>
          <a:bodyPr spcFirstLastPara="1" wrap="square" lIns="91425" tIns="45700" rIns="91425" bIns="45700" anchor="t" anchorCtr="0">
            <a:noAutofit/>
          </a:bodyPr>
          <a:lstStyle/>
          <a:p>
            <a:pPr marL="101600" indent="0">
              <a:buNone/>
            </a:pPr>
            <a:endParaRPr lang="en-US" sz="1800" b="1" dirty="0"/>
          </a:p>
          <a:p>
            <a:pPr marL="101600" indent="0">
              <a:buNone/>
            </a:pPr>
            <a:endParaRPr sz="1800" b="1" dirty="0">
              <a:solidFill>
                <a:srgbClr val="0C0C0C"/>
              </a:solidFill>
            </a:endParaRPr>
          </a:p>
        </p:txBody>
      </p:sp>
      <p:pic>
        <p:nvPicPr>
          <p:cNvPr id="266" name="Google Shape;266;p15"/>
          <p:cNvPicPr preferRelativeResize="0"/>
          <p:nvPr/>
        </p:nvPicPr>
        <p:blipFill rotWithShape="1">
          <a:blip r:embed="rId3">
            <a:alphaModFix/>
          </a:blip>
          <a:srcRect/>
          <a:stretch/>
        </p:blipFill>
        <p:spPr>
          <a:xfrm>
            <a:off x="7550072" y="5903825"/>
            <a:ext cx="1870683" cy="1068961"/>
          </a:xfrm>
          <a:prstGeom prst="rect">
            <a:avLst/>
          </a:prstGeom>
          <a:noFill/>
          <a:ln>
            <a:noFill/>
          </a:ln>
        </p:spPr>
      </p:pic>
      <p:sp>
        <p:nvSpPr>
          <p:cNvPr id="2" name="TextBox 1"/>
          <p:cNvSpPr txBox="1"/>
          <p:nvPr/>
        </p:nvSpPr>
        <p:spPr>
          <a:xfrm>
            <a:off x="702501" y="1763801"/>
            <a:ext cx="7875275" cy="415498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In a 2021 study, LGBQ youth reported “poor mental health” at twice the rate of heterosexual youth (64 vs 30%)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In a 2022 study, transgender and </a:t>
            </a:r>
            <a:r>
              <a:rPr kumimoji="0" lang="en-US" sz="2200" b="0" i="0" u="none" strike="noStrike" kern="1200" cap="none" spc="0" normalizeH="0" baseline="0" noProof="0" dirty="0" err="1"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nonbinary</a:t>
            </a: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 youth reported even higher rates - as high as 79% for some groups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60% of LGBTQ+ youth who sought mental health care were unable to access 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LGBTQ+ youth of color, youth who have experiences violence or discrimination, and those whose homes or schools are not supportive are at highest risk of suicide</a:t>
            </a:r>
          </a:p>
        </p:txBody>
      </p:sp>
      <p:sp>
        <p:nvSpPr>
          <p:cNvPr id="3" name="AutoShape 2" descr="10 Tips for LGBTQIA+ Allyship - Jewish Family Services of DelawareJewish  Family Services of Dela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4" name="TextBox 3"/>
          <p:cNvSpPr txBox="1"/>
          <p:nvPr/>
        </p:nvSpPr>
        <p:spPr>
          <a:xfrm>
            <a:off x="702501" y="6176695"/>
            <a:ext cx="6507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Data from The Trevor Project’s </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4"/>
              </a:rPr>
              <a:t>National Survey on LGBTQ Mental Health</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 (2022), The CDC’s </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5"/>
              </a:rPr>
              <a:t>2022 Adolescent Behaviors and Experiences Survey</a:t>
            </a:r>
            <a:endPar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endParaRPr>
          </a:p>
        </p:txBody>
      </p:sp>
    </p:spTree>
    <p:extLst>
      <p:ext uri="{BB962C8B-B14F-4D97-AF65-F5344CB8AC3E}">
        <p14:creationId xmlns:p14="http://schemas.microsoft.com/office/powerpoint/2010/main" val="494320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457198" y="519196"/>
            <a:ext cx="8028215" cy="10369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E3780"/>
              </a:buClr>
              <a:buSzPts val="4200"/>
              <a:buFont typeface="Arial"/>
              <a:buNone/>
            </a:pPr>
            <a:r>
              <a:rPr lang="en-US" dirty="0" smtClean="0">
                <a:solidFill>
                  <a:srgbClr val="FEC553"/>
                </a:solidFill>
                <a:latin typeface="Sharp Sans Extrabold" pitchFamily="50" charset="0"/>
                <a:ea typeface="Sharp Sans Extrabold" pitchFamily="50" charset="0"/>
                <a:cs typeface="Sharp Sans Extrabold" pitchFamily="50" charset="0"/>
              </a:rPr>
              <a:t>LGBTQ+ Youth Mental Health</a:t>
            </a:r>
            <a:endParaRPr dirty="0">
              <a:solidFill>
                <a:srgbClr val="FEC553"/>
              </a:solidFill>
              <a:latin typeface="Sharp Sans Extrabold" pitchFamily="50" charset="0"/>
              <a:ea typeface="Sharp Sans Extrabold" pitchFamily="50" charset="0"/>
              <a:cs typeface="Sharp Sans Extrabold" pitchFamily="50" charset="0"/>
            </a:endParaRPr>
          </a:p>
        </p:txBody>
      </p:sp>
      <p:sp>
        <p:nvSpPr>
          <p:cNvPr id="265" name="Google Shape;265;p15"/>
          <p:cNvSpPr txBox="1">
            <a:spLocks noGrp="1"/>
          </p:cNvSpPr>
          <p:nvPr>
            <p:ph type="body" idx="1"/>
          </p:nvPr>
        </p:nvSpPr>
        <p:spPr>
          <a:xfrm>
            <a:off x="364835" y="1264039"/>
            <a:ext cx="8028215" cy="4686300"/>
          </a:xfrm>
          <a:prstGeom prst="rect">
            <a:avLst/>
          </a:prstGeom>
          <a:noFill/>
          <a:ln>
            <a:noFill/>
          </a:ln>
        </p:spPr>
        <p:txBody>
          <a:bodyPr spcFirstLastPara="1" wrap="square" lIns="91425" tIns="45700" rIns="91425" bIns="45700" anchor="t" anchorCtr="0">
            <a:noAutofit/>
          </a:bodyPr>
          <a:lstStyle/>
          <a:p>
            <a:pPr marL="101600" indent="0">
              <a:buNone/>
            </a:pPr>
            <a:endParaRPr lang="en-US" sz="1800" b="1" dirty="0"/>
          </a:p>
          <a:p>
            <a:pPr marL="101600" indent="0">
              <a:buNone/>
            </a:pPr>
            <a:endParaRPr sz="1800" b="1" dirty="0">
              <a:solidFill>
                <a:srgbClr val="0C0C0C"/>
              </a:solidFill>
            </a:endParaRPr>
          </a:p>
        </p:txBody>
      </p:sp>
      <p:pic>
        <p:nvPicPr>
          <p:cNvPr id="266" name="Google Shape;266;p15"/>
          <p:cNvPicPr preferRelativeResize="0"/>
          <p:nvPr/>
        </p:nvPicPr>
        <p:blipFill rotWithShape="1">
          <a:blip r:embed="rId3">
            <a:alphaModFix/>
          </a:blip>
          <a:srcRect/>
          <a:stretch/>
        </p:blipFill>
        <p:spPr>
          <a:xfrm>
            <a:off x="7550072" y="5903825"/>
            <a:ext cx="1870683" cy="1068961"/>
          </a:xfrm>
          <a:prstGeom prst="rect">
            <a:avLst/>
          </a:prstGeom>
          <a:noFill/>
          <a:ln>
            <a:noFill/>
          </a:ln>
        </p:spPr>
      </p:pic>
      <p:sp>
        <p:nvSpPr>
          <p:cNvPr id="2" name="TextBox 1"/>
          <p:cNvSpPr txBox="1"/>
          <p:nvPr/>
        </p:nvSpPr>
        <p:spPr>
          <a:xfrm>
            <a:off x="610138" y="1318736"/>
            <a:ext cx="7875275" cy="483209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Just over 30% of LGBTQ+ youth report that home is an affirming space, just over 50% report that school is an affirming </a:t>
            </a: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space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Top five supportive parental actions reported by youth:</a:t>
            </a:r>
          </a:p>
          <a:p>
            <a:pPr marL="914400" marR="0" lvl="8"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Welcoming LGBTQ+ friends/partners, </a:t>
            </a: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endParaRPr>
          </a:p>
          <a:p>
            <a:pPr marL="914400" marR="0" lvl="8"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S</a:t>
            </a: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peaking </a:t>
            </a: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respectfully about LGBTQ+ identities</a:t>
            </a: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a:t>
            </a:r>
          </a:p>
          <a:p>
            <a:pPr marL="914400" marR="0" lvl="8"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Using </a:t>
            </a: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correct name and pronouns, </a:t>
            </a: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endParaRPr>
          </a:p>
          <a:p>
            <a:pPr marL="914400" marR="0" lvl="8"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Supporting </a:t>
            </a: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gender expression, </a:t>
            </a:r>
            <a:endPar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endParaRPr>
          </a:p>
          <a:p>
            <a:pPr marL="914400" marR="0" lvl="8"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Educating </a:t>
            </a: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selves about LGBTQ+ </a:t>
            </a:r>
            <a:r>
              <a:rPr kumimoji="0" lang="en-US" sz="2200" b="0" i="0" u="none" strike="noStrike" kern="1200" cap="none" spc="0" normalizeH="0" baseline="0" noProof="0" dirty="0" smtClean="0">
                <a:ln>
                  <a:noFill/>
                </a:ln>
                <a:solidFill>
                  <a:prstClr val="black"/>
                </a:solidFill>
                <a:effectLst/>
                <a:uLnTx/>
                <a:uFillTx/>
                <a:latin typeface="Akkurat Std Light" panose="020B0404020101020102" pitchFamily="34" charset="0"/>
                <a:cs typeface="Akkurat Std Light" panose="020B0404020101020102" pitchFamily="34" charset="0"/>
                <a:sym typeface="Arial"/>
              </a:rPr>
              <a:t>issues</a:t>
            </a:r>
          </a:p>
          <a:p>
            <a:pPr marL="457200" marR="0" lvl="8" indent="0" algn="l" defTabSz="457200" rtl="0" eaLnBrk="1" fontAlgn="auto" latinLnBrk="0" hangingPunct="1">
              <a:lnSpc>
                <a:spcPct val="100000"/>
              </a:lnSpc>
              <a:spcBef>
                <a:spcPts val="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kkurat Std Light" panose="020B0404020101020102" pitchFamily="34" charset="0"/>
                <a:cs typeface="Akkurat Std Light" panose="020B0404020101020102" pitchFamily="34" charset="0"/>
                <a:sym typeface="Arial"/>
              </a:rPr>
              <a:t>89% of LGBTQ+ youth reported that representation in TV/movies/media helps them feel good about being LGBTQ+</a:t>
            </a:r>
          </a:p>
        </p:txBody>
      </p:sp>
      <p:sp>
        <p:nvSpPr>
          <p:cNvPr id="3" name="AutoShape 2" descr="10 Tips for LGBTQIA+ Allyship - Jewish Family Services of DelawareJewish  Family Services of Dela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p:cNvSpPr txBox="1"/>
          <p:nvPr/>
        </p:nvSpPr>
        <p:spPr>
          <a:xfrm>
            <a:off x="702501" y="6176695"/>
            <a:ext cx="6507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Data from The Trevor Project’s </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4"/>
              </a:rPr>
              <a:t>National Survey on LGBTQ Mental Health</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 (2022), The CDC’s </a:t>
            </a:r>
            <a:r>
              <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5"/>
              </a:rPr>
              <a:t>2022 Adolescent Behaviors and Experiences Survey</a:t>
            </a:r>
            <a:endParaRPr kumimoji="0" lang="en-US"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endParaRPr>
          </a:p>
        </p:txBody>
      </p:sp>
    </p:spTree>
    <p:extLst>
      <p:ext uri="{BB962C8B-B14F-4D97-AF65-F5344CB8AC3E}">
        <p14:creationId xmlns:p14="http://schemas.microsoft.com/office/powerpoint/2010/main" val="273084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8"/>
          <p:cNvSpPr txBox="1">
            <a:spLocks noGrp="1"/>
          </p:cNvSpPr>
          <p:nvPr>
            <p:ph type="title"/>
          </p:nvPr>
        </p:nvSpPr>
        <p:spPr>
          <a:xfrm>
            <a:off x="896156" y="637781"/>
            <a:ext cx="5673758" cy="8250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52880"/>
              </a:buClr>
              <a:buSzPts val="4200"/>
              <a:buFont typeface="Arial"/>
              <a:buNone/>
            </a:pPr>
            <a:r>
              <a:rPr lang="en-US" dirty="0">
                <a:solidFill>
                  <a:srgbClr val="FEC553"/>
                </a:solidFill>
                <a:latin typeface="Sharp Sans Extrabold" pitchFamily="50" charset="0"/>
                <a:ea typeface="Sharp Sans Extrabold" pitchFamily="50" charset="0"/>
                <a:cs typeface="Sharp Sans Extrabold" pitchFamily="50" charset="0"/>
              </a:rPr>
              <a:t>In School</a:t>
            </a:r>
            <a:endParaRPr dirty="0">
              <a:solidFill>
                <a:srgbClr val="FEC553"/>
              </a:solidFill>
              <a:latin typeface="Sharp Sans Extrabold" pitchFamily="50" charset="0"/>
              <a:ea typeface="Sharp Sans Extrabold" pitchFamily="50" charset="0"/>
              <a:cs typeface="Sharp Sans Extrabold" pitchFamily="50" charset="0"/>
            </a:endParaRPr>
          </a:p>
        </p:txBody>
      </p:sp>
      <p:sp>
        <p:nvSpPr>
          <p:cNvPr id="366" name="Google Shape;366;p18"/>
          <p:cNvSpPr txBox="1">
            <a:spLocks noGrp="1"/>
          </p:cNvSpPr>
          <p:nvPr>
            <p:ph type="body" idx="1"/>
          </p:nvPr>
        </p:nvSpPr>
        <p:spPr>
          <a:xfrm>
            <a:off x="662152" y="1462792"/>
            <a:ext cx="7987862" cy="4685760"/>
          </a:xfrm>
          <a:prstGeom prst="rect">
            <a:avLst/>
          </a:prstGeom>
          <a:noFill/>
          <a:ln>
            <a:noFill/>
          </a:ln>
        </p:spPr>
        <p:txBody>
          <a:bodyPr spcFirstLastPara="1" wrap="square" lIns="91425" tIns="45700" rIns="91425" bIns="45700" anchor="t" anchorCtr="0">
            <a:noAutofit/>
          </a:bodyPr>
          <a:lstStyle/>
          <a:p>
            <a:pPr marL="257175" lvl="0" indent="-257175" algn="l" rtl="0">
              <a:lnSpc>
                <a:spcPct val="100000"/>
              </a:lnSpc>
              <a:spcBef>
                <a:spcPts val="0"/>
              </a:spcBef>
              <a:spcAft>
                <a:spcPts val="0"/>
              </a:spcAft>
              <a:buSzPts val="1500"/>
              <a:buFont typeface="Arial"/>
              <a:buChar char="•"/>
            </a:pPr>
            <a:r>
              <a:rPr lang="en-US" sz="2000" dirty="0">
                <a:latin typeface="Akkurat Std Light" panose="020B0404020101020102" pitchFamily="34" charset="0"/>
                <a:cs typeface="Akkurat Std Light" panose="020B0404020101020102" pitchFamily="34" charset="0"/>
                <a:sym typeface="Arial"/>
              </a:rPr>
              <a:t>77% of trans and </a:t>
            </a:r>
            <a:r>
              <a:rPr lang="en-US" sz="2000" dirty="0" err="1">
                <a:latin typeface="Akkurat Std Light" panose="020B0404020101020102" pitchFamily="34" charset="0"/>
                <a:cs typeface="Akkurat Std Light" panose="020B0404020101020102" pitchFamily="34" charset="0"/>
                <a:sym typeface="Arial"/>
              </a:rPr>
              <a:t>nonbinary</a:t>
            </a:r>
            <a:r>
              <a:rPr lang="en-US" sz="2000" dirty="0">
                <a:latin typeface="Akkurat Std Light" panose="020B0404020101020102" pitchFamily="34" charset="0"/>
                <a:cs typeface="Akkurat Std Light" panose="020B0404020101020102" pitchFamily="34" charset="0"/>
                <a:sym typeface="Arial"/>
              </a:rPr>
              <a:t> students K-12 report mistreatment in school, including bullying, harassment, assault. </a:t>
            </a:r>
            <a:endParaRPr sz="2000" dirty="0">
              <a:latin typeface="Akkurat Std Light" panose="020B0404020101020102" pitchFamily="34" charset="0"/>
              <a:cs typeface="Akkurat Std Light" panose="020B0404020101020102" pitchFamily="34" charset="0"/>
            </a:endParaRPr>
          </a:p>
          <a:p>
            <a:pPr marL="771525" lvl="1" indent="-257175" algn="l" rtl="0">
              <a:spcBef>
                <a:spcPts val="300"/>
              </a:spcBef>
              <a:spcAft>
                <a:spcPts val="0"/>
              </a:spcAft>
              <a:buClr>
                <a:schemeClr val="dk1"/>
              </a:buClr>
              <a:buSzPts val="1500"/>
              <a:buChar char="–"/>
            </a:pPr>
            <a:r>
              <a:rPr lang="en-US" sz="2000" dirty="0">
                <a:latin typeface="Akkurat Std Light" panose="020B0404020101020102" pitchFamily="34" charset="0"/>
                <a:cs typeface="Akkurat Std Light" panose="020B0404020101020102" pitchFamily="34" charset="0"/>
                <a:sym typeface="Arial"/>
              </a:rPr>
              <a:t>17% reported this was severe enough they left school for safety reasons.</a:t>
            </a:r>
            <a:endParaRPr sz="2000" dirty="0">
              <a:latin typeface="Akkurat Std Light" panose="020B0404020101020102" pitchFamily="34" charset="0"/>
              <a:cs typeface="Akkurat Std Light" panose="020B0404020101020102" pitchFamily="34" charset="0"/>
            </a:endParaRPr>
          </a:p>
          <a:p>
            <a:pPr marL="257175" lvl="0" indent="-257175" algn="l" rtl="0">
              <a:lnSpc>
                <a:spcPct val="100000"/>
              </a:lnSpc>
              <a:spcBef>
                <a:spcPts val="1599"/>
              </a:spcBef>
              <a:spcAft>
                <a:spcPts val="0"/>
              </a:spcAft>
              <a:buSzPts val="1500"/>
              <a:buFont typeface="Arial"/>
              <a:buChar char="•"/>
            </a:pPr>
            <a:r>
              <a:rPr lang="en-US" sz="2000" dirty="0">
                <a:latin typeface="Akkurat Std Light" panose="020B0404020101020102" pitchFamily="34" charset="0"/>
                <a:cs typeface="Akkurat Std Light" panose="020B0404020101020102" pitchFamily="34" charset="0"/>
                <a:sym typeface="Arial"/>
              </a:rPr>
              <a:t>Only 56% reported incidents to staff, of those 50% reported that the staff took no action or told them to ignore it.</a:t>
            </a:r>
            <a:endParaRPr sz="2000" dirty="0">
              <a:latin typeface="Akkurat Std Light" panose="020B0404020101020102" pitchFamily="34" charset="0"/>
              <a:cs typeface="Akkurat Std Light" panose="020B0404020101020102" pitchFamily="34" charset="0"/>
            </a:endParaRPr>
          </a:p>
          <a:p>
            <a:pPr marL="257175" lvl="0" indent="-257175" algn="l" rtl="0">
              <a:lnSpc>
                <a:spcPct val="100000"/>
              </a:lnSpc>
              <a:spcBef>
                <a:spcPts val="1599"/>
              </a:spcBef>
              <a:spcAft>
                <a:spcPts val="0"/>
              </a:spcAft>
              <a:buSzPts val="1500"/>
              <a:buFont typeface="Arial"/>
              <a:buChar char="•"/>
            </a:pPr>
            <a:r>
              <a:rPr lang="en-US" sz="2000" dirty="0">
                <a:latin typeface="Akkurat Std Light" panose="020B0404020101020102" pitchFamily="34" charset="0"/>
                <a:cs typeface="Akkurat Std Light" panose="020B0404020101020102" pitchFamily="34" charset="0"/>
                <a:sym typeface="Arial"/>
              </a:rPr>
              <a:t>More than 25% prevented from using restrooms, locker rooms, or facilities aligning with their gender.</a:t>
            </a:r>
            <a:endParaRPr sz="2000" dirty="0">
              <a:latin typeface="Akkurat Std Light" panose="020B0404020101020102" pitchFamily="34" charset="0"/>
              <a:cs typeface="Akkurat Std Light" panose="020B0404020101020102" pitchFamily="34" charset="0"/>
            </a:endParaRPr>
          </a:p>
          <a:p>
            <a:pPr marL="257175" lvl="0" indent="-257175" algn="l" rtl="0">
              <a:lnSpc>
                <a:spcPct val="100000"/>
              </a:lnSpc>
              <a:spcBef>
                <a:spcPts val="1599"/>
              </a:spcBef>
              <a:spcAft>
                <a:spcPts val="0"/>
              </a:spcAft>
              <a:buSzPts val="1500"/>
              <a:buFont typeface="Arial"/>
              <a:buChar char="•"/>
            </a:pPr>
            <a:r>
              <a:rPr lang="en-US" sz="2000" dirty="0">
                <a:latin typeface="Akkurat Std Light" panose="020B0404020101020102" pitchFamily="34" charset="0"/>
                <a:cs typeface="Akkurat Std Light" panose="020B0404020101020102" pitchFamily="34" charset="0"/>
                <a:sym typeface="Arial"/>
              </a:rPr>
              <a:t>Across ALL stats, LGBTQ+ youth who are also BIPOC report dramatically higher rates of mistreatment than White LGBTQ+ youth, including </a:t>
            </a:r>
            <a:r>
              <a:rPr lang="en-US" sz="2000" i="1" dirty="0">
                <a:latin typeface="Akkurat Std Light" panose="020B0404020101020102" pitchFamily="34" charset="0"/>
                <a:cs typeface="Akkurat Std Light" panose="020B0404020101020102" pitchFamily="34" charset="0"/>
                <a:sym typeface="Arial"/>
              </a:rPr>
              <a:t>both</a:t>
            </a:r>
            <a:r>
              <a:rPr lang="en-US" sz="2000" dirty="0">
                <a:latin typeface="Akkurat Std Light" panose="020B0404020101020102" pitchFamily="34" charset="0"/>
                <a:cs typeface="Akkurat Std Light" panose="020B0404020101020102" pitchFamily="34" charset="0"/>
                <a:sym typeface="Arial"/>
              </a:rPr>
              <a:t> higher rates of anti-LGBTQ+ bias </a:t>
            </a:r>
            <a:r>
              <a:rPr lang="en-US" sz="2000" i="1" dirty="0">
                <a:latin typeface="Akkurat Std Light" panose="020B0404020101020102" pitchFamily="34" charset="0"/>
                <a:cs typeface="Akkurat Std Light" panose="020B0404020101020102" pitchFamily="34" charset="0"/>
                <a:sym typeface="Arial"/>
              </a:rPr>
              <a:t>and</a:t>
            </a:r>
            <a:r>
              <a:rPr lang="en-US" sz="2000" dirty="0">
                <a:latin typeface="Akkurat Std Light" panose="020B0404020101020102" pitchFamily="34" charset="0"/>
                <a:cs typeface="Akkurat Std Light" panose="020B0404020101020102" pitchFamily="34" charset="0"/>
                <a:sym typeface="Arial"/>
              </a:rPr>
              <a:t> higher rates of racist bias. </a:t>
            </a:r>
            <a:endParaRPr sz="2000" dirty="0">
              <a:latin typeface="Akkurat Std Light" panose="020B0404020101020102" pitchFamily="34" charset="0"/>
              <a:cs typeface="Akkurat Std Light" panose="020B0404020101020102" pitchFamily="34" charset="0"/>
            </a:endParaRPr>
          </a:p>
        </p:txBody>
      </p:sp>
      <p:pic>
        <p:nvPicPr>
          <p:cNvPr id="367" name="Google Shape;367;p18"/>
          <p:cNvPicPr preferRelativeResize="0"/>
          <p:nvPr/>
        </p:nvPicPr>
        <p:blipFill rotWithShape="1">
          <a:blip r:embed="rId3">
            <a:alphaModFix/>
          </a:blip>
          <a:srcRect/>
          <a:stretch/>
        </p:blipFill>
        <p:spPr>
          <a:xfrm>
            <a:off x="7740988" y="6056279"/>
            <a:ext cx="1403012" cy="801721"/>
          </a:xfrm>
          <a:prstGeom prst="rect">
            <a:avLst/>
          </a:prstGeom>
          <a:noFill/>
          <a:ln>
            <a:noFill/>
          </a:ln>
        </p:spPr>
      </p:pic>
      <p:sp>
        <p:nvSpPr>
          <p:cNvPr id="368" name="Google Shape;368;p18"/>
          <p:cNvSpPr txBox="1"/>
          <p:nvPr/>
        </p:nvSpPr>
        <p:spPr>
          <a:xfrm>
            <a:off x="896156" y="6336673"/>
            <a:ext cx="480514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sng"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https://www.glsen.org/research/2019-national-school-climate-survey</a:t>
            </a:r>
            <a:r>
              <a:rPr kumimoji="0" lang="en-US" sz="9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 </a:t>
            </a:r>
            <a:endParaRPr kumimoji="0"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sng"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https://www.ustranssurvey.org/</a:t>
            </a:r>
            <a:r>
              <a:rPr kumimoji="0" lang="en-US" sz="9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rPr>
              <a:t> </a:t>
            </a:r>
            <a:endParaRPr kumimoji="0" sz="1400" b="0" i="0" u="none" strike="noStrike" kern="0" cap="none" spc="0" normalizeH="0" baseline="0" noProof="0" dirty="0">
              <a:ln>
                <a:noFill/>
              </a:ln>
              <a:solidFill>
                <a:srgbClr val="000000"/>
              </a:solidFill>
              <a:effectLst/>
              <a:uLnTx/>
              <a:uFillTx/>
              <a:latin typeface="Akkurat Std Light" panose="020B0404020101020102" pitchFamily="34" charset="0"/>
              <a:cs typeface="Akkurat Std Light" panose="020B0404020101020102" pitchFamily="34" charset="0"/>
              <a:sym typeface="Arial"/>
            </a:endParaRPr>
          </a:p>
        </p:txBody>
      </p:sp>
    </p:spTree>
    <p:extLst>
      <p:ext uri="{BB962C8B-B14F-4D97-AF65-F5344CB8AC3E}">
        <p14:creationId xmlns:p14="http://schemas.microsoft.com/office/powerpoint/2010/main" val="3587786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307975" y="241592"/>
            <a:ext cx="8490859" cy="1036974"/>
          </a:xfrm>
          <a:prstGeom prst="rect">
            <a:avLst/>
          </a:prstGeom>
          <a:noFill/>
          <a:ln>
            <a:noFill/>
          </a:ln>
        </p:spPr>
        <p:txBody>
          <a:bodyPr spcFirstLastPara="1" wrap="square" lIns="91425" tIns="45700" rIns="91425" bIns="45700" anchor="t" anchorCtr="0">
            <a:noAutofit/>
          </a:bodyPr>
          <a:lstStyle/>
          <a:p>
            <a:pPr lvl="0" defTabSz="457200">
              <a:lnSpc>
                <a:spcPct val="150000"/>
              </a:lnSpc>
              <a:buClrTx/>
              <a:buSzTx/>
              <a:defRPr/>
            </a:pPr>
            <a:r>
              <a:rPr lang="en-US" sz="4400" dirty="0">
                <a:solidFill>
                  <a:srgbClr val="F52880"/>
                </a:solidFill>
                <a:latin typeface="Sharp Sans Extrabold" pitchFamily="50" charset="0"/>
                <a:ea typeface="Sharp Sans Extrabold" pitchFamily="50" charset="0"/>
                <a:cs typeface="Sharp Sans Extrabold" pitchFamily="50" charset="0"/>
              </a:rPr>
              <a:t>Our communal responsibility:</a:t>
            </a:r>
          </a:p>
        </p:txBody>
      </p:sp>
      <p:sp>
        <p:nvSpPr>
          <p:cNvPr id="265" name="Google Shape;265;p15"/>
          <p:cNvSpPr txBox="1">
            <a:spLocks noGrp="1"/>
          </p:cNvSpPr>
          <p:nvPr>
            <p:ph type="body" idx="1"/>
          </p:nvPr>
        </p:nvSpPr>
        <p:spPr>
          <a:xfrm>
            <a:off x="364835" y="1264039"/>
            <a:ext cx="8028215" cy="4686300"/>
          </a:xfrm>
          <a:prstGeom prst="rect">
            <a:avLst/>
          </a:prstGeom>
          <a:noFill/>
          <a:ln>
            <a:noFill/>
          </a:ln>
        </p:spPr>
        <p:txBody>
          <a:bodyPr spcFirstLastPara="1" wrap="square" lIns="91425" tIns="45700" rIns="91425" bIns="45700" anchor="t" anchorCtr="0">
            <a:noAutofit/>
          </a:bodyPr>
          <a:lstStyle/>
          <a:p>
            <a:pPr marL="101600" indent="0">
              <a:buNone/>
            </a:pPr>
            <a:endParaRPr lang="en-US" sz="1800" b="1" dirty="0"/>
          </a:p>
          <a:p>
            <a:pPr marL="101600" indent="0">
              <a:buNone/>
            </a:pPr>
            <a:endParaRPr sz="1800" b="1" dirty="0">
              <a:solidFill>
                <a:srgbClr val="0C0C0C"/>
              </a:solidFill>
            </a:endParaRPr>
          </a:p>
        </p:txBody>
      </p:sp>
      <p:pic>
        <p:nvPicPr>
          <p:cNvPr id="266" name="Google Shape;266;p15"/>
          <p:cNvPicPr preferRelativeResize="0"/>
          <p:nvPr/>
        </p:nvPicPr>
        <p:blipFill rotWithShape="1">
          <a:blip r:embed="rId3">
            <a:alphaModFix/>
          </a:blip>
          <a:srcRect/>
          <a:stretch/>
        </p:blipFill>
        <p:spPr>
          <a:xfrm>
            <a:off x="7550072" y="5903825"/>
            <a:ext cx="1870683" cy="1068961"/>
          </a:xfrm>
          <a:prstGeom prst="rect">
            <a:avLst/>
          </a:prstGeom>
          <a:noFill/>
          <a:ln>
            <a:noFill/>
          </a:ln>
        </p:spPr>
      </p:pic>
      <p:sp>
        <p:nvSpPr>
          <p:cNvPr id="2" name="TextBox 1"/>
          <p:cNvSpPr txBox="1"/>
          <p:nvPr/>
        </p:nvSpPr>
        <p:spPr>
          <a:xfrm>
            <a:off x="389491" y="1445937"/>
            <a:ext cx="7558679" cy="2100575"/>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Working for systemic change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Building affirming communities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smtClean="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rPr>
              <a:t>Promoting and honoring resilience </a:t>
            </a:r>
            <a:endParaRPr kumimoji="0" lang="en-US" sz="2900" b="0" i="0" u="none" strike="noStrike" kern="1200" cap="none" spc="0" normalizeH="0" baseline="0" noProof="0" dirty="0">
              <a:ln>
                <a:noFill/>
              </a:ln>
              <a:solidFill>
                <a:prstClr val="black"/>
              </a:solidFill>
              <a:effectLst/>
              <a:uLnTx/>
              <a:uFillTx/>
              <a:latin typeface="Akkurat Std Light" panose="020B0404020101020102" pitchFamily="34" charset="0"/>
              <a:ea typeface="+mn-ea"/>
              <a:cs typeface="Akkurat Std Light" panose="020B0404020101020102" pitchFamily="34" charset="0"/>
              <a:sym typeface="Arial"/>
            </a:endParaRPr>
          </a:p>
        </p:txBody>
      </p:sp>
      <p:sp>
        <p:nvSpPr>
          <p:cNvPr id="3" name="AutoShape 2" descr="10 Tips for LGBTQIA+ Allyship - Jewish Family Services of DelawareJewish  Family Services of Dela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1028" name="Picture 4" descr="10 Tips for LGBTQIA+ Allyship - Jewish Family Services of DelawareJewish  Family Services of Delaw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957" y="3650474"/>
            <a:ext cx="5400696" cy="310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24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35"/>
          <p:cNvPicPr preferRelativeResize="0"/>
          <p:nvPr/>
        </p:nvPicPr>
        <p:blipFill rotWithShape="1">
          <a:blip r:embed="rId3">
            <a:alphaModFix/>
          </a:blip>
          <a:srcRect/>
          <a:stretch/>
        </p:blipFill>
        <p:spPr>
          <a:xfrm>
            <a:off x="5500877" y="1709739"/>
            <a:ext cx="3643123" cy="5148262"/>
          </a:xfrm>
          <a:prstGeom prst="rect">
            <a:avLst/>
          </a:prstGeom>
          <a:noFill/>
          <a:ln>
            <a:noFill/>
          </a:ln>
        </p:spPr>
      </p:pic>
      <p:pic>
        <p:nvPicPr>
          <p:cNvPr id="512" name="Google Shape;512;p35"/>
          <p:cNvPicPr preferRelativeResize="0"/>
          <p:nvPr/>
        </p:nvPicPr>
        <p:blipFill rotWithShape="1">
          <a:blip r:embed="rId4">
            <a:alphaModFix/>
          </a:blip>
          <a:srcRect/>
          <a:stretch/>
        </p:blipFill>
        <p:spPr>
          <a:xfrm>
            <a:off x="73419" y="1709739"/>
            <a:ext cx="8446119" cy="4182583"/>
          </a:xfrm>
          <a:prstGeom prst="rect">
            <a:avLst/>
          </a:prstGeom>
          <a:noFill/>
          <a:ln>
            <a:noFill/>
          </a:ln>
        </p:spPr>
      </p:pic>
    </p:spTree>
    <p:extLst>
      <p:ext uri="{BB962C8B-B14F-4D97-AF65-F5344CB8AC3E}">
        <p14:creationId xmlns:p14="http://schemas.microsoft.com/office/powerpoint/2010/main" val="4088432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Three Domains for Organizational Change</a:t>
            </a:r>
            <a:endParaRPr lang="en-US" dirty="0"/>
          </a:p>
        </p:txBody>
      </p:sp>
    </p:spTree>
    <p:extLst>
      <p:ext uri="{BB962C8B-B14F-4D97-AF65-F5344CB8AC3E}">
        <p14:creationId xmlns:p14="http://schemas.microsoft.com/office/powerpoint/2010/main" val="1143792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7" name="Google Shape;277;p17"/>
          <p:cNvPicPr preferRelativeResize="0"/>
          <p:nvPr/>
        </p:nvPicPr>
        <p:blipFill rotWithShape="1">
          <a:blip r:embed="rId3">
            <a:alphaModFix/>
          </a:blip>
          <a:srcRect/>
          <a:stretch/>
        </p:blipFill>
        <p:spPr>
          <a:xfrm>
            <a:off x="7398962" y="5805853"/>
            <a:ext cx="1870683" cy="1068961"/>
          </a:xfrm>
          <a:prstGeom prst="rect">
            <a:avLst/>
          </a:prstGeom>
          <a:noFill/>
          <a:ln>
            <a:noFill/>
          </a:ln>
        </p:spPr>
      </p:pic>
      <p:sp>
        <p:nvSpPr>
          <p:cNvPr id="278" name="Google Shape;278;p17"/>
          <p:cNvSpPr txBox="1"/>
          <p:nvPr/>
        </p:nvSpPr>
        <p:spPr>
          <a:xfrm>
            <a:off x="809842" y="1690314"/>
            <a:ext cx="7360612" cy="4319653"/>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r>
              <a:rPr kumimoji="0" lang="en-US" sz="4400" b="0" i="0" u="none" strike="noStrike" kern="1200" cap="none" spc="0" normalizeH="0" baseline="0" noProof="0" dirty="0" smtClean="0">
                <a:ln>
                  <a:noFill/>
                </a:ln>
                <a:solidFill>
                  <a:srgbClr val="009ADA"/>
                </a:solidFill>
                <a:effectLst/>
                <a:uLnTx/>
                <a:uFillTx/>
                <a:latin typeface="Sharp Sans Extrabold" pitchFamily="50" charset="0"/>
                <a:ea typeface="Sharp Sans Extrabold" pitchFamily="50" charset="0"/>
                <a:cs typeface="Sharp Sans Extrabold" pitchFamily="50" charset="0"/>
                <a:sym typeface="Arial"/>
              </a:rPr>
              <a:t>Content</a:t>
            </a:r>
          </a:p>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endParaRPr kumimoji="0" lang="en-US" sz="4400" b="0" i="0" u="none" strike="noStrike" kern="1200" cap="none" spc="0" normalizeH="0" baseline="0" noProof="0" dirty="0" smtClean="0">
              <a:ln>
                <a:noFill/>
              </a:ln>
              <a:solidFill>
                <a:srgbClr val="009ADA"/>
              </a:solidFill>
              <a:effectLst/>
              <a:uLnTx/>
              <a:uFillTx/>
              <a:latin typeface="Sharp Sans Extrabold" pitchFamily="50" charset="0"/>
              <a:ea typeface="Sharp Sans Extrabold" pitchFamily="50" charset="0"/>
              <a:cs typeface="Sharp Sans Extrabold" pitchFamily="50" charset="0"/>
              <a:sym typeface="Arial"/>
            </a:endParaRPr>
          </a:p>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r>
              <a:rPr kumimoji="0" lang="en-US" sz="4400" b="0" i="0" u="none" strike="noStrike" kern="1200" cap="none" spc="0" normalizeH="0" baseline="0" noProof="0" dirty="0" smtClean="0">
                <a:ln>
                  <a:noFill/>
                </a:ln>
                <a:solidFill>
                  <a:srgbClr val="F52880"/>
                </a:solidFill>
                <a:effectLst/>
                <a:uLnTx/>
                <a:uFillTx/>
                <a:latin typeface="Sharp Sans Extrabold" pitchFamily="50" charset="0"/>
                <a:ea typeface="Sharp Sans Extrabold" pitchFamily="50" charset="0"/>
                <a:cs typeface="Sharp Sans Extrabold" pitchFamily="50" charset="0"/>
                <a:sym typeface="Arial"/>
              </a:rPr>
              <a:t>Policy</a:t>
            </a:r>
          </a:p>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endParaRPr kumimoji="0" lang="en-US" sz="4400" b="0" i="0" u="none" strike="noStrike" kern="1200" cap="none" spc="0" normalizeH="0" baseline="0" noProof="0" dirty="0" smtClean="0">
              <a:ln>
                <a:noFill/>
              </a:ln>
              <a:solidFill>
                <a:srgbClr val="F59178"/>
              </a:solidFill>
              <a:effectLst/>
              <a:uLnTx/>
              <a:uFillTx/>
              <a:latin typeface="Sharp Sans Extrabold" pitchFamily="50" charset="0"/>
              <a:ea typeface="Sharp Sans Extrabold" pitchFamily="50" charset="0"/>
              <a:cs typeface="Sharp Sans Extrabold" pitchFamily="50" charset="0"/>
              <a:sym typeface="Arial"/>
            </a:endParaRPr>
          </a:p>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r>
              <a:rPr kumimoji="0" lang="en-US" sz="4400" b="0" i="0" u="none" strike="noStrike" kern="1200" cap="none" spc="0" normalizeH="0" baseline="0" noProof="0" dirty="0" smtClean="0">
                <a:ln>
                  <a:noFill/>
                </a:ln>
                <a:solidFill>
                  <a:srgbClr val="FEC553"/>
                </a:solidFill>
                <a:effectLst/>
                <a:uLnTx/>
                <a:uFillTx/>
                <a:latin typeface="Sharp Sans Extrabold" pitchFamily="50" charset="0"/>
                <a:ea typeface="Sharp Sans Extrabold" pitchFamily="50" charset="0"/>
                <a:cs typeface="Sharp Sans Extrabold" pitchFamily="50" charset="0"/>
                <a:sym typeface="Arial"/>
              </a:rPr>
              <a:t>Culture</a:t>
            </a:r>
            <a:endParaRPr kumimoji="0" sz="4400" b="0" i="0" u="none" strike="noStrike" kern="1200" cap="none" spc="0" normalizeH="0" baseline="0" noProof="0" dirty="0">
              <a:ln>
                <a:noFill/>
              </a:ln>
              <a:solidFill>
                <a:srgbClr val="FEC553"/>
              </a:solidFill>
              <a:effectLst/>
              <a:uLnTx/>
              <a:uFillTx/>
              <a:latin typeface="Sharp Sans Extrabold" pitchFamily="50" charset="0"/>
              <a:ea typeface="Sharp Sans Extrabold" pitchFamily="50" charset="0"/>
              <a:cs typeface="Sharp Sans Extrabold" pitchFamily="50" charset="0"/>
              <a:sym typeface="Arial"/>
            </a:endParaRPr>
          </a:p>
        </p:txBody>
      </p:sp>
    </p:spTree>
    <p:extLst>
      <p:ext uri="{BB962C8B-B14F-4D97-AF65-F5344CB8AC3E}">
        <p14:creationId xmlns:p14="http://schemas.microsoft.com/office/powerpoint/2010/main" val="231024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a:spLocks noGrp="1"/>
          </p:cNvSpPr>
          <p:nvPr>
            <p:ph type="title"/>
          </p:nvPr>
        </p:nvSpPr>
        <p:spPr>
          <a:xfrm>
            <a:off x="420414" y="216831"/>
            <a:ext cx="8229600" cy="2073787"/>
          </a:xfrm>
          <a:prstGeom prst="rect">
            <a:avLst/>
          </a:prstGeom>
          <a:noFill/>
          <a:ln>
            <a:noFill/>
          </a:ln>
        </p:spPr>
        <p:txBody>
          <a:bodyPr spcFirstLastPara="1" wrap="square" lIns="91425" tIns="45700" rIns="91425" bIns="45700" anchor="t" anchorCtr="0">
            <a:normAutofit fontScale="90000"/>
          </a:bodyPr>
          <a:lstStyle/>
          <a:p>
            <a:pPr marL="0" lvl="0" indent="0" algn="just" rtl="0">
              <a:lnSpc>
                <a:spcPct val="90000"/>
              </a:lnSpc>
              <a:spcBef>
                <a:spcPts val="0"/>
              </a:spcBef>
              <a:spcAft>
                <a:spcPts val="0"/>
              </a:spcAft>
              <a:buClr>
                <a:srgbClr val="EE3780"/>
              </a:buClr>
              <a:buSzPct val="100000"/>
              <a:buFont typeface="Arial"/>
              <a:buNone/>
            </a:pPr>
            <a:r>
              <a:rPr lang="en-US" dirty="0"/>
              <a:t>K</a:t>
            </a:r>
            <a:r>
              <a:rPr lang="en-US" dirty="0">
                <a:latin typeface="Akkurat Std" panose="020B0504020101020102" pitchFamily="34" charset="0"/>
                <a:cs typeface="Akkurat Std" panose="020B0504020101020102" pitchFamily="34" charset="0"/>
              </a:rPr>
              <a:t>eshet works for the full equality</a:t>
            </a:r>
            <a:br>
              <a:rPr lang="en-US" dirty="0">
                <a:latin typeface="Akkurat Std" panose="020B0504020101020102" pitchFamily="34" charset="0"/>
                <a:cs typeface="Akkurat Std" panose="020B0504020101020102" pitchFamily="34" charset="0"/>
              </a:rPr>
            </a:br>
            <a:r>
              <a:rPr lang="en-US" sz="1800" dirty="0">
                <a:latin typeface="Akkurat Std" panose="020B0504020101020102" pitchFamily="34" charset="0"/>
                <a:cs typeface="Akkurat Std" panose="020B0504020101020102" pitchFamily="34" charset="0"/>
              </a:rPr>
              <a:t/>
            </a:r>
            <a:br>
              <a:rPr lang="en-US" sz="1800" dirty="0">
                <a:latin typeface="Akkurat Std" panose="020B0504020101020102" pitchFamily="34" charset="0"/>
                <a:cs typeface="Akkurat Std" panose="020B0504020101020102" pitchFamily="34" charset="0"/>
              </a:rPr>
            </a:br>
            <a:r>
              <a:rPr lang="en-US" sz="2000" dirty="0">
                <a:solidFill>
                  <a:schemeClr val="dk1"/>
                </a:solidFill>
                <a:latin typeface="Akkurat Std" panose="020B0504020101020102" pitchFamily="34" charset="0"/>
                <a:cs typeface="Akkurat Std" panose="020B0504020101020102" pitchFamily="34" charset="0"/>
                <a:sym typeface="Arial"/>
              </a:rPr>
              <a:t>of all LGBTQ Jews and our families in Jewish life. We strengthen Jewish communities. We equip Jewish organizations with the skills and knowledge to build LGBTQ-affirming communities, create spaces in which all queer Jewish youth feel seen and valued, and advance LGBTQ rights nationwide.</a:t>
            </a:r>
            <a:r>
              <a:rPr lang="en-US" sz="1998" dirty="0"/>
              <a:t/>
            </a:r>
            <a:br>
              <a:rPr lang="en-US" sz="1998" dirty="0"/>
            </a:br>
            <a:r>
              <a:rPr lang="en-US" dirty="0"/>
              <a:t/>
            </a:r>
            <a:br>
              <a:rPr lang="en-US" dirty="0"/>
            </a:br>
            <a:endParaRPr dirty="0"/>
          </a:p>
        </p:txBody>
      </p:sp>
      <p:pic>
        <p:nvPicPr>
          <p:cNvPr id="183" name="Google Shape;183;p2"/>
          <p:cNvPicPr preferRelativeResize="0"/>
          <p:nvPr/>
        </p:nvPicPr>
        <p:blipFill rotWithShape="1">
          <a:blip r:embed="rId3">
            <a:alphaModFix/>
          </a:blip>
          <a:srcRect/>
          <a:stretch/>
        </p:blipFill>
        <p:spPr>
          <a:xfrm>
            <a:off x="1372345" y="2412573"/>
            <a:ext cx="6320216" cy="4217017"/>
          </a:xfrm>
          <a:prstGeom prst="rect">
            <a:avLst/>
          </a:prstGeom>
          <a:noFill/>
          <a:ln>
            <a:noFill/>
          </a:ln>
        </p:spPr>
      </p:pic>
    </p:spTree>
    <p:extLst>
      <p:ext uri="{BB962C8B-B14F-4D97-AF65-F5344CB8AC3E}">
        <p14:creationId xmlns:p14="http://schemas.microsoft.com/office/powerpoint/2010/main" val="414155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body" idx="1"/>
          </p:nvPr>
        </p:nvSpPr>
        <p:spPr>
          <a:xfrm>
            <a:off x="749029" y="1842580"/>
            <a:ext cx="7319913" cy="3963273"/>
          </a:xfrm>
          <a:prstGeom prst="rect">
            <a:avLst/>
          </a:prstGeom>
          <a:noFill/>
          <a:ln>
            <a:noFill/>
          </a:ln>
        </p:spPr>
        <p:txBody>
          <a:bodyPr spcFirstLastPara="1" wrap="square" lIns="91425" tIns="45700" rIns="91425" bIns="45700" anchor="t" anchorCtr="0">
            <a:noAutofit/>
          </a:bodyPr>
          <a:lstStyle/>
          <a:p>
            <a:pPr fontAlgn="base"/>
            <a:r>
              <a:rPr lang="en-US" sz="2400" dirty="0" smtClean="0">
                <a:latin typeface="Akkurat Std Light" panose="020B0404020101020102" pitchFamily="34" charset="0"/>
                <a:cs typeface="Akkurat Std Light" panose="020B0404020101020102" pitchFamily="34" charset="0"/>
              </a:rPr>
              <a:t>Curriculum</a:t>
            </a:r>
          </a:p>
          <a:p>
            <a:pPr fontAlgn="base"/>
            <a:r>
              <a:rPr lang="en-US" sz="2400" dirty="0" smtClean="0">
                <a:latin typeface="Akkurat Std Light" panose="020B0404020101020102" pitchFamily="34" charset="0"/>
                <a:cs typeface="Akkurat Std Light" panose="020B0404020101020102" pitchFamily="34" charset="0"/>
              </a:rPr>
              <a:t>Representation</a:t>
            </a:r>
            <a:endParaRPr lang="en-US" sz="2400" dirty="0">
              <a:latin typeface="Akkurat Std Light" panose="020B0404020101020102" pitchFamily="34" charset="0"/>
              <a:cs typeface="Akkurat Std Light" panose="020B0404020101020102" pitchFamily="34" charset="0"/>
            </a:endParaRPr>
          </a:p>
          <a:p>
            <a:pPr fontAlgn="base"/>
            <a:r>
              <a:rPr lang="en-US" sz="2400" dirty="0">
                <a:latin typeface="Akkurat Std Light" panose="020B0404020101020102" pitchFamily="34" charset="0"/>
                <a:cs typeface="Akkurat Std Light" panose="020B0404020101020102" pitchFamily="34" charset="0"/>
              </a:rPr>
              <a:t>Sex and Health Ed</a:t>
            </a:r>
          </a:p>
          <a:p>
            <a:pPr fontAlgn="base"/>
            <a:r>
              <a:rPr lang="en-US" sz="2400" dirty="0" smtClean="0">
                <a:latin typeface="Akkurat Std Light" panose="020B0404020101020102" pitchFamily="34" charset="0"/>
                <a:cs typeface="Akkurat Std Light" panose="020B0404020101020102" pitchFamily="34" charset="0"/>
              </a:rPr>
              <a:t>Affinity </a:t>
            </a:r>
            <a:r>
              <a:rPr lang="en-US" sz="2400" dirty="0">
                <a:latin typeface="Akkurat Std Light" panose="020B0404020101020102" pitchFamily="34" charset="0"/>
                <a:cs typeface="Akkurat Std Light" panose="020B0404020101020102" pitchFamily="34" charset="0"/>
              </a:rPr>
              <a:t>Spaces</a:t>
            </a:r>
          </a:p>
          <a:p>
            <a:pPr fontAlgn="base"/>
            <a:r>
              <a:rPr lang="en-US" sz="2400" dirty="0">
                <a:latin typeface="Akkurat Std Light" panose="020B0404020101020102" pitchFamily="34" charset="0"/>
                <a:cs typeface="Akkurat Std Light" panose="020B0404020101020102" pitchFamily="34" charset="0"/>
              </a:rPr>
              <a:t>Hebrew</a:t>
            </a:r>
          </a:p>
        </p:txBody>
      </p:sp>
      <p:pic>
        <p:nvPicPr>
          <p:cNvPr id="277" name="Google Shape;277;p17"/>
          <p:cNvPicPr preferRelativeResize="0"/>
          <p:nvPr/>
        </p:nvPicPr>
        <p:blipFill rotWithShape="1">
          <a:blip r:embed="rId3">
            <a:alphaModFix/>
          </a:blip>
          <a:srcRect/>
          <a:stretch/>
        </p:blipFill>
        <p:spPr>
          <a:xfrm>
            <a:off x="7398962" y="5805853"/>
            <a:ext cx="1870683" cy="1068961"/>
          </a:xfrm>
          <a:prstGeom prst="rect">
            <a:avLst/>
          </a:prstGeom>
          <a:noFill/>
          <a:ln>
            <a:noFill/>
          </a:ln>
        </p:spPr>
      </p:pic>
      <p:sp>
        <p:nvSpPr>
          <p:cNvPr id="278" name="Google Shape;278;p17"/>
          <p:cNvSpPr txBox="1"/>
          <p:nvPr/>
        </p:nvSpPr>
        <p:spPr>
          <a:xfrm>
            <a:off x="640236" y="879153"/>
            <a:ext cx="7360612" cy="963427"/>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90000"/>
              </a:lnSpc>
              <a:spcBef>
                <a:spcPts val="0"/>
              </a:spcBef>
              <a:spcAft>
                <a:spcPts val="0"/>
              </a:spcAft>
              <a:buClr>
                <a:srgbClr val="6854A3"/>
              </a:buClr>
              <a:buSzPts val="4400"/>
              <a:buFont typeface="Arial"/>
              <a:buNone/>
              <a:tabLst/>
              <a:defRPr/>
            </a:pPr>
            <a:r>
              <a:rPr kumimoji="0" lang="en-US" sz="4400" b="0" i="0" u="none" strike="noStrike" kern="1200" cap="none" spc="0" normalizeH="0" baseline="0" noProof="0" dirty="0" smtClean="0">
                <a:ln>
                  <a:noFill/>
                </a:ln>
                <a:solidFill>
                  <a:srgbClr val="009ADA"/>
                </a:solidFill>
                <a:effectLst/>
                <a:uLnTx/>
                <a:uFillTx/>
                <a:latin typeface="Sharp Sans Extrabold" pitchFamily="50" charset="0"/>
                <a:ea typeface="Sharp Sans Extrabold" pitchFamily="50" charset="0"/>
                <a:cs typeface="Sharp Sans Extrabold" pitchFamily="50" charset="0"/>
                <a:sym typeface="Arial"/>
              </a:rPr>
              <a:t>Content</a:t>
            </a:r>
            <a:endParaRPr kumimoji="0" sz="4400" b="0" i="0" u="none" strike="noStrike" kern="1200" cap="none" spc="0" normalizeH="0" baseline="0" noProof="0" dirty="0">
              <a:ln>
                <a:noFill/>
              </a:ln>
              <a:solidFill>
                <a:srgbClr val="009ADA"/>
              </a:solidFill>
              <a:effectLst/>
              <a:uLnTx/>
              <a:uFillTx/>
              <a:latin typeface="Sharp Sans Extrabold" pitchFamily="50" charset="0"/>
              <a:ea typeface="Sharp Sans Extrabold" pitchFamily="50" charset="0"/>
              <a:cs typeface="Sharp Sans Extrabold" pitchFamily="50" charset="0"/>
              <a:sym typeface="Arial"/>
            </a:endParaRPr>
          </a:p>
        </p:txBody>
      </p:sp>
    </p:spTree>
    <p:extLst>
      <p:ext uri="{BB962C8B-B14F-4D97-AF65-F5344CB8AC3E}">
        <p14:creationId xmlns:p14="http://schemas.microsoft.com/office/powerpoint/2010/main" val="4247065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854A3"/>
              </a:buClr>
              <a:buSzPts val="4200"/>
              <a:buFont typeface="Arial"/>
              <a:buNone/>
            </a:pPr>
            <a:r>
              <a:rPr lang="en-US" dirty="0" smtClean="0">
                <a:solidFill>
                  <a:srgbClr val="009ADA"/>
                </a:solidFill>
                <a:latin typeface="Sharp Sans Extrabold" pitchFamily="50" charset="0"/>
                <a:ea typeface="Sharp Sans Extrabold" pitchFamily="50" charset="0"/>
                <a:cs typeface="Sharp Sans Extrabold" pitchFamily="50" charset="0"/>
              </a:rPr>
              <a:t>Curriculum</a:t>
            </a:r>
            <a:endParaRPr dirty="0">
              <a:solidFill>
                <a:srgbClr val="009ADA"/>
              </a:solidFill>
              <a:latin typeface="Sharp Sans Extrabold" pitchFamily="50" charset="0"/>
              <a:ea typeface="Sharp Sans Extrabold" pitchFamily="50" charset="0"/>
              <a:cs typeface="Sharp Sans Extrabold" pitchFamily="50" charset="0"/>
            </a:endParaRPr>
          </a:p>
        </p:txBody>
      </p:sp>
      <p:sp>
        <p:nvSpPr>
          <p:cNvPr id="284" name="Google Shape;284;p18"/>
          <p:cNvSpPr txBox="1">
            <a:spLocks noGrp="1"/>
          </p:cNvSpPr>
          <p:nvPr>
            <p:ph type="body" idx="1"/>
          </p:nvPr>
        </p:nvSpPr>
        <p:spPr>
          <a:xfrm>
            <a:off x="457199" y="2161860"/>
            <a:ext cx="7319913" cy="4046819"/>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C0C0C"/>
              </a:buClr>
              <a:buSzPts val="2000"/>
              <a:buNone/>
            </a:pPr>
            <a:r>
              <a:rPr lang="en-US" sz="2000" dirty="0">
                <a:latin typeface="Akkurat Std Light" panose="020B0404020101020102" pitchFamily="34" charset="0"/>
                <a:cs typeface="Akkurat Std Light" panose="020B0404020101020102" pitchFamily="34" charset="0"/>
              </a:rPr>
              <a:t>History is important for everyone, but it takes on a special importance when evidence of one’s very existence has been manipulated and censored, forgotten, buried, and destroyed. This is particularly true for queer Jews and others with doubly- or multiply-marginalized identities who so often must fight for recognition and legitimacy on many fronts, both inside and outside the various communities to which they belong.</a:t>
            </a:r>
            <a:endParaRPr dirty="0">
              <a:latin typeface="Akkurat Std Light" panose="020B0404020101020102" pitchFamily="34" charset="0"/>
              <a:cs typeface="Akkurat Std Light" panose="020B0404020101020102" pitchFamily="34" charset="0"/>
            </a:endParaRPr>
          </a:p>
          <a:p>
            <a:pPr marL="0" lvl="0" indent="0" algn="l" rtl="0">
              <a:lnSpc>
                <a:spcPct val="120000"/>
              </a:lnSpc>
              <a:spcBef>
                <a:spcPts val="1000"/>
              </a:spcBef>
              <a:spcAft>
                <a:spcPts val="0"/>
              </a:spcAft>
              <a:buClr>
                <a:srgbClr val="0C0C0C"/>
              </a:buClr>
              <a:buSzPts val="2000"/>
              <a:buNone/>
            </a:pPr>
            <a:r>
              <a:rPr lang="en-US" sz="2000" dirty="0">
                <a:latin typeface="Akkurat Std Light" panose="020B0404020101020102" pitchFamily="34" charset="0"/>
                <a:cs typeface="Akkurat Std Light" panose="020B0404020101020102" pitchFamily="34" charset="0"/>
              </a:rPr>
              <a:t>Noam Sienna, </a:t>
            </a:r>
            <a:r>
              <a:rPr lang="en-US" sz="2000" i="1" dirty="0">
                <a:latin typeface="Akkurat Std Light" panose="020B0404020101020102" pitchFamily="34" charset="0"/>
                <a:cs typeface="Akkurat Std Light" panose="020B0404020101020102" pitchFamily="34" charset="0"/>
              </a:rPr>
              <a:t>A Rainbow Thread </a:t>
            </a:r>
            <a:r>
              <a:rPr lang="en-US" sz="2000" dirty="0">
                <a:latin typeface="Akkurat Std Light" panose="020B0404020101020102" pitchFamily="34" charset="0"/>
                <a:cs typeface="Akkurat Std Light" panose="020B0404020101020102" pitchFamily="34" charset="0"/>
              </a:rPr>
              <a:t>p. 3</a:t>
            </a:r>
            <a:endParaRPr sz="2000" dirty="0">
              <a:solidFill>
                <a:srgbClr val="0C0C0C"/>
              </a:solidFill>
              <a:latin typeface="Akkurat Std Light" panose="020B0404020101020102" pitchFamily="34" charset="0"/>
              <a:cs typeface="Akkurat Std Light" panose="020B0404020101020102" pitchFamily="34" charset="0"/>
            </a:endParaRPr>
          </a:p>
        </p:txBody>
      </p:sp>
      <p:pic>
        <p:nvPicPr>
          <p:cNvPr id="285" name="Google Shape;285;p18"/>
          <p:cNvPicPr preferRelativeResize="0"/>
          <p:nvPr/>
        </p:nvPicPr>
        <p:blipFill rotWithShape="1">
          <a:blip r:embed="rId3">
            <a:alphaModFix/>
          </a:blip>
          <a:srcRect/>
          <a:stretch/>
        </p:blipFill>
        <p:spPr>
          <a:xfrm>
            <a:off x="7398962" y="5805853"/>
            <a:ext cx="1870683" cy="1068961"/>
          </a:xfrm>
          <a:prstGeom prst="rect">
            <a:avLst/>
          </a:prstGeom>
          <a:noFill/>
          <a:ln>
            <a:noFill/>
          </a:ln>
        </p:spPr>
      </p:pic>
    </p:spTree>
    <p:extLst>
      <p:ext uri="{BB962C8B-B14F-4D97-AF65-F5344CB8AC3E}">
        <p14:creationId xmlns:p14="http://schemas.microsoft.com/office/powerpoint/2010/main" val="1145988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357282" y="542419"/>
            <a:ext cx="8453658" cy="15435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854A3"/>
              </a:buClr>
              <a:buSzPts val="4200"/>
              <a:buFont typeface="Arial"/>
              <a:buNone/>
            </a:pPr>
            <a:r>
              <a:rPr lang="en-US" dirty="0">
                <a:solidFill>
                  <a:srgbClr val="009ADA"/>
                </a:solidFill>
                <a:latin typeface="Sharp Sans Extrabold" pitchFamily="50" charset="0"/>
                <a:ea typeface="Sharp Sans Extrabold" pitchFamily="50" charset="0"/>
                <a:cs typeface="Sharp Sans Extrabold" pitchFamily="50" charset="0"/>
              </a:rPr>
              <a:t>Talking About Identity &amp; Values</a:t>
            </a:r>
            <a:endParaRPr dirty="0">
              <a:solidFill>
                <a:srgbClr val="009ADA"/>
              </a:solidFill>
              <a:latin typeface="Sharp Sans Extrabold" pitchFamily="50" charset="0"/>
              <a:ea typeface="Sharp Sans Extrabold" pitchFamily="50" charset="0"/>
              <a:cs typeface="Sharp Sans Extrabold" pitchFamily="50" charset="0"/>
            </a:endParaRPr>
          </a:p>
        </p:txBody>
      </p:sp>
      <p:pic>
        <p:nvPicPr>
          <p:cNvPr id="392" name="Google Shape;392;p32"/>
          <p:cNvPicPr preferRelativeResize="0"/>
          <p:nvPr/>
        </p:nvPicPr>
        <p:blipFill rotWithShape="1">
          <a:blip r:embed="rId3">
            <a:alphaModFix/>
          </a:blip>
          <a:srcRect/>
          <a:stretch/>
        </p:blipFill>
        <p:spPr>
          <a:xfrm>
            <a:off x="7398962" y="5805853"/>
            <a:ext cx="1870683" cy="1068961"/>
          </a:xfrm>
          <a:prstGeom prst="rect">
            <a:avLst/>
          </a:prstGeom>
          <a:noFill/>
          <a:ln>
            <a:noFill/>
          </a:ln>
        </p:spPr>
      </p:pic>
      <p:pic>
        <p:nvPicPr>
          <p:cNvPr id="393" name="Google Shape;393;p32"/>
          <p:cNvPicPr preferRelativeResize="0"/>
          <p:nvPr/>
        </p:nvPicPr>
        <p:blipFill rotWithShape="1">
          <a:blip r:embed="rId4">
            <a:alphaModFix/>
          </a:blip>
          <a:srcRect/>
          <a:stretch/>
        </p:blipFill>
        <p:spPr>
          <a:xfrm>
            <a:off x="1410355" y="1729873"/>
            <a:ext cx="3244771" cy="4914594"/>
          </a:xfrm>
          <a:prstGeom prst="rect">
            <a:avLst/>
          </a:prstGeom>
          <a:noFill/>
          <a:ln w="9525" cap="flat" cmpd="sng">
            <a:solidFill>
              <a:schemeClr val="dk1"/>
            </a:solidFill>
            <a:prstDash val="solid"/>
            <a:round/>
            <a:headEnd type="none" w="sm" len="sm"/>
            <a:tailEnd type="none" w="sm" len="sm"/>
          </a:ln>
        </p:spPr>
      </p:pic>
      <p:pic>
        <p:nvPicPr>
          <p:cNvPr id="394" name="Google Shape;394;p32" descr="https://www.keshetonline.org/wp-content/uploads/2019/05/Keshet_SafeZoneSticker_Modern_for_Web-300x200.jpg"/>
          <p:cNvPicPr preferRelativeResize="0"/>
          <p:nvPr/>
        </p:nvPicPr>
        <p:blipFill rotWithShape="1">
          <a:blip r:embed="rId5">
            <a:alphaModFix/>
          </a:blip>
          <a:srcRect/>
          <a:stretch/>
        </p:blipFill>
        <p:spPr>
          <a:xfrm>
            <a:off x="5549970" y="2156761"/>
            <a:ext cx="2451030" cy="1634020"/>
          </a:xfrm>
          <a:prstGeom prst="rect">
            <a:avLst/>
          </a:prstGeom>
          <a:noFill/>
          <a:ln>
            <a:noFill/>
          </a:ln>
        </p:spPr>
      </p:pic>
      <p:pic>
        <p:nvPicPr>
          <p:cNvPr id="395" name="Google Shape;395;p32" descr="Image shows a star of David made of interlocking Pink and blue triangles. Over the text is the phrase &quot;Trans Jews belong here&quot; in black writing."/>
          <p:cNvPicPr preferRelativeResize="0"/>
          <p:nvPr/>
        </p:nvPicPr>
        <p:blipFill rotWithShape="1">
          <a:blip r:embed="rId6">
            <a:alphaModFix/>
          </a:blip>
          <a:srcRect/>
          <a:stretch/>
        </p:blipFill>
        <p:spPr>
          <a:xfrm>
            <a:off x="5670213" y="4120736"/>
            <a:ext cx="2330787" cy="1786936"/>
          </a:xfrm>
          <a:prstGeom prst="rect">
            <a:avLst/>
          </a:prstGeom>
          <a:noFill/>
          <a:ln>
            <a:noFill/>
          </a:ln>
        </p:spPr>
      </p:pic>
    </p:spTree>
    <p:extLst>
      <p:ext uri="{BB962C8B-B14F-4D97-AF65-F5344CB8AC3E}">
        <p14:creationId xmlns:p14="http://schemas.microsoft.com/office/powerpoint/2010/main" val="3769573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9"/>
          <p:cNvSpPr txBox="1">
            <a:spLocks noGrp="1"/>
          </p:cNvSpPr>
          <p:nvPr>
            <p:ph type="title"/>
          </p:nvPr>
        </p:nvSpPr>
        <p:spPr>
          <a:xfrm>
            <a:off x="457200" y="923968"/>
            <a:ext cx="7319914" cy="11000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854A3"/>
              </a:buClr>
              <a:buSzPts val="4200"/>
              <a:buFont typeface="Arial"/>
              <a:buNone/>
            </a:pPr>
            <a:r>
              <a:rPr lang="en-US" dirty="0">
                <a:solidFill>
                  <a:srgbClr val="009ADA"/>
                </a:solidFill>
                <a:latin typeface="Sharp Sans Extrabold" pitchFamily="50" charset="0"/>
                <a:ea typeface="Sharp Sans Extrabold" pitchFamily="50" charset="0"/>
                <a:cs typeface="Sharp Sans Extrabold" pitchFamily="50" charset="0"/>
              </a:rPr>
              <a:t>Curriculum</a:t>
            </a:r>
            <a:endParaRPr dirty="0">
              <a:solidFill>
                <a:srgbClr val="009ADA"/>
              </a:solidFill>
              <a:latin typeface="Sharp Sans Extrabold" pitchFamily="50" charset="0"/>
              <a:ea typeface="Sharp Sans Extrabold" pitchFamily="50" charset="0"/>
              <a:cs typeface="Sharp Sans Extrabold" pitchFamily="50" charset="0"/>
            </a:endParaRPr>
          </a:p>
        </p:txBody>
      </p:sp>
      <p:pic>
        <p:nvPicPr>
          <p:cNvPr id="291" name="Google Shape;291;p19"/>
          <p:cNvPicPr preferRelativeResize="0"/>
          <p:nvPr/>
        </p:nvPicPr>
        <p:blipFill rotWithShape="1">
          <a:blip r:embed="rId3">
            <a:alphaModFix/>
          </a:blip>
          <a:srcRect/>
          <a:stretch/>
        </p:blipFill>
        <p:spPr>
          <a:xfrm>
            <a:off x="7398962" y="5805853"/>
            <a:ext cx="1870683" cy="1068961"/>
          </a:xfrm>
          <a:prstGeom prst="rect">
            <a:avLst/>
          </a:prstGeom>
          <a:noFill/>
          <a:ln>
            <a:noFill/>
          </a:ln>
        </p:spPr>
      </p:pic>
      <p:pic>
        <p:nvPicPr>
          <p:cNvPr id="292" name="Google Shape;292;p19" descr="K"/>
          <p:cNvPicPr preferRelativeResize="0"/>
          <p:nvPr/>
        </p:nvPicPr>
        <p:blipFill rotWithShape="1">
          <a:blip r:embed="rId4">
            <a:alphaModFix/>
          </a:blip>
          <a:srcRect/>
          <a:stretch/>
        </p:blipFill>
        <p:spPr>
          <a:xfrm>
            <a:off x="3232116" y="2166505"/>
            <a:ext cx="2883580" cy="2402985"/>
          </a:xfrm>
          <a:prstGeom prst="rect">
            <a:avLst/>
          </a:prstGeom>
          <a:noFill/>
          <a:ln>
            <a:noFill/>
          </a:ln>
        </p:spPr>
      </p:pic>
      <p:sp>
        <p:nvSpPr>
          <p:cNvPr id="293" name="Google Shape;293;p19"/>
          <p:cNvSpPr/>
          <p:nvPr/>
        </p:nvSpPr>
        <p:spPr>
          <a:xfrm>
            <a:off x="815483" y="2884394"/>
            <a:ext cx="2058350" cy="308555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ts val="2396"/>
              <a:buFont typeface="Calibri"/>
              <a:buNone/>
              <a:tabLst/>
              <a:defRPr/>
            </a:pPr>
            <a:endParaRPr kumimoji="0" sz="2396" b="0" i="0" u="none" strike="noStrike" kern="1200" cap="none" spc="0" normalizeH="0" baseline="0" noProof="0">
              <a:ln>
                <a:noFill/>
              </a:ln>
              <a:solidFill>
                <a:srgbClr val="000000"/>
              </a:solidFill>
              <a:effectLst/>
              <a:uLnTx/>
              <a:uFillTx/>
              <a:latin typeface="Calibri"/>
              <a:ea typeface="Calibri"/>
              <a:cs typeface="Calibri"/>
              <a:sym typeface="Calibri"/>
            </a:endParaRPr>
          </a:p>
        </p:txBody>
      </p:sp>
      <p:pic>
        <p:nvPicPr>
          <p:cNvPr id="294" name="Google Shape;294;p19" descr="The cover of LGBTQ America: A Theme Study of Lesbian, Gay, Bisexual, Transgender, and Queer History with rainbow dots on a white background"/>
          <p:cNvPicPr preferRelativeResize="0"/>
          <p:nvPr/>
        </p:nvPicPr>
        <p:blipFill rotWithShape="1">
          <a:blip r:embed="rId6">
            <a:alphaModFix/>
          </a:blip>
          <a:srcRect/>
          <a:stretch/>
        </p:blipFill>
        <p:spPr>
          <a:xfrm>
            <a:off x="6473979" y="2252383"/>
            <a:ext cx="1905000" cy="2857500"/>
          </a:xfrm>
          <a:prstGeom prst="rect">
            <a:avLst/>
          </a:prstGeom>
          <a:noFill/>
          <a:ln>
            <a:noFill/>
          </a:ln>
        </p:spPr>
      </p:pic>
      <p:sp>
        <p:nvSpPr>
          <p:cNvPr id="295" name="Google Shape;295;p19"/>
          <p:cNvSpPr/>
          <p:nvPr/>
        </p:nvSpPr>
        <p:spPr>
          <a:xfrm>
            <a:off x="3021005" y="5317415"/>
            <a:ext cx="3983893" cy="1305067"/>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ts val="2396"/>
              <a:buFont typeface="Calibri"/>
              <a:buNone/>
              <a:tabLst/>
              <a:defRPr/>
            </a:pPr>
            <a:endParaRPr kumimoji="0" sz="2396"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6" name="Google Shape;296;p19"/>
          <p:cNvSpPr/>
          <p:nvPr/>
        </p:nvSpPr>
        <p:spPr>
          <a:xfrm>
            <a:off x="4726915" y="463844"/>
            <a:ext cx="3356805" cy="144055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ts val="2396"/>
              <a:buFont typeface="Calibri"/>
              <a:buNone/>
              <a:tabLst/>
              <a:defRPr/>
            </a:pPr>
            <a:endParaRPr kumimoji="0" sz="2396"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2729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457199" y="637641"/>
            <a:ext cx="7319914" cy="11000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854A3"/>
              </a:buClr>
              <a:buSzPct val="100000"/>
              <a:buFont typeface="Arial"/>
              <a:buNone/>
            </a:pPr>
            <a:r>
              <a:rPr lang="en-US" dirty="0" smtClean="0">
                <a:solidFill>
                  <a:srgbClr val="009ADA"/>
                </a:solidFill>
                <a:latin typeface="Sharp Sans Extrabold" pitchFamily="50" charset="0"/>
                <a:ea typeface="Sharp Sans Extrabold" pitchFamily="50" charset="0"/>
                <a:cs typeface="Sharp Sans Extrabold" pitchFamily="50" charset="0"/>
              </a:rPr>
              <a:t>Keshet Resources on JEP Portal</a:t>
            </a:r>
            <a:endParaRPr dirty="0">
              <a:solidFill>
                <a:srgbClr val="009ADA"/>
              </a:solidFill>
              <a:latin typeface="Sharp Sans Extrabold" pitchFamily="50" charset="0"/>
              <a:ea typeface="Sharp Sans Extrabold" pitchFamily="50" charset="0"/>
              <a:cs typeface="Sharp Sans Extrabold" pitchFamily="50" charset="0"/>
            </a:endParaRPr>
          </a:p>
        </p:txBody>
      </p:sp>
      <p:sp>
        <p:nvSpPr>
          <p:cNvPr id="321" name="Google Shape;321;p22"/>
          <p:cNvSpPr txBox="1">
            <a:spLocks noGrp="1"/>
          </p:cNvSpPr>
          <p:nvPr>
            <p:ph type="body" idx="1"/>
          </p:nvPr>
        </p:nvSpPr>
        <p:spPr>
          <a:xfrm>
            <a:off x="457199" y="2045754"/>
            <a:ext cx="7319913" cy="4184696"/>
          </a:xfrm>
          <a:prstGeom prst="rect">
            <a:avLst/>
          </a:prstGeom>
          <a:noFill/>
          <a:ln>
            <a:noFill/>
          </a:ln>
        </p:spPr>
        <p:txBody>
          <a:bodyPr spcFirstLastPara="1" wrap="square" lIns="91425" tIns="45700" rIns="91425" bIns="45700" anchor="t" anchorCtr="0">
            <a:noAutofit/>
          </a:bodyPr>
          <a:lstStyle/>
          <a:p>
            <a:pPr marL="342908" lvl="0" indent="-342908" algn="l" rtl="0">
              <a:lnSpc>
                <a:spcPct val="120000"/>
              </a:lnSpc>
              <a:spcBef>
                <a:spcPts val="0"/>
              </a:spcBef>
              <a:spcAft>
                <a:spcPts val="0"/>
              </a:spcAft>
              <a:buClr>
                <a:srgbClr val="0C0C0C"/>
              </a:buClr>
              <a:buSzPts val="2000"/>
              <a:buFont typeface="Arial"/>
              <a:buChar char="•"/>
            </a:pPr>
            <a:r>
              <a:rPr lang="en-US" sz="2000" dirty="0" smtClean="0">
                <a:solidFill>
                  <a:srgbClr val="0C0C0C"/>
                </a:solidFill>
                <a:latin typeface="Akkurat Std Light" panose="020B0404020101020102" pitchFamily="34" charset="0"/>
                <a:cs typeface="Akkurat Std Light" panose="020B0404020101020102" pitchFamily="34" charset="0"/>
              </a:rPr>
              <a:t>Lesson Plans</a:t>
            </a:r>
          </a:p>
          <a:p>
            <a:pPr marL="342908" lvl="0" indent="-342908" algn="l" rtl="0">
              <a:lnSpc>
                <a:spcPct val="120000"/>
              </a:lnSpc>
              <a:spcBef>
                <a:spcPts val="0"/>
              </a:spcBef>
              <a:spcAft>
                <a:spcPts val="0"/>
              </a:spcAft>
              <a:buClr>
                <a:srgbClr val="0C0C0C"/>
              </a:buClr>
              <a:buSzPts val="2000"/>
              <a:buFont typeface="Arial"/>
              <a:buChar char="•"/>
            </a:pPr>
            <a:r>
              <a:rPr lang="en-US" sz="2000" dirty="0" smtClean="0">
                <a:latin typeface="Akkurat Std Light" panose="020B0404020101020102" pitchFamily="34" charset="0"/>
                <a:cs typeface="Akkurat Std Light" panose="020B0404020101020102" pitchFamily="34" charset="0"/>
              </a:rPr>
              <a:t>Educator/Employer Tools</a:t>
            </a:r>
          </a:p>
          <a:p>
            <a:pPr marL="342908" lvl="0" indent="-342908" algn="l" rtl="0">
              <a:lnSpc>
                <a:spcPct val="120000"/>
              </a:lnSpc>
              <a:spcBef>
                <a:spcPts val="0"/>
              </a:spcBef>
              <a:spcAft>
                <a:spcPts val="0"/>
              </a:spcAft>
              <a:buClr>
                <a:srgbClr val="0C0C0C"/>
              </a:buClr>
              <a:buSzPts val="2000"/>
              <a:buFont typeface="Arial"/>
              <a:buChar char="•"/>
            </a:pPr>
            <a:r>
              <a:rPr lang="en-US" sz="2000" dirty="0" smtClean="0">
                <a:solidFill>
                  <a:srgbClr val="0C0C0C"/>
                </a:solidFill>
                <a:latin typeface="Akkurat Std Light" panose="020B0404020101020102" pitchFamily="34" charset="0"/>
                <a:cs typeface="Akkurat Std Light" panose="020B0404020101020102" pitchFamily="34" charset="0"/>
              </a:rPr>
              <a:t>Texts</a:t>
            </a:r>
          </a:p>
          <a:p>
            <a:pPr marL="342908" lvl="0" indent="-342908" algn="l" rtl="0">
              <a:lnSpc>
                <a:spcPct val="120000"/>
              </a:lnSpc>
              <a:spcBef>
                <a:spcPts val="0"/>
              </a:spcBef>
              <a:spcAft>
                <a:spcPts val="0"/>
              </a:spcAft>
              <a:buClr>
                <a:srgbClr val="0C0C0C"/>
              </a:buClr>
              <a:buSzPts val="2000"/>
              <a:buFont typeface="Arial"/>
              <a:buChar char="•"/>
            </a:pPr>
            <a:r>
              <a:rPr lang="en-US" sz="2000" dirty="0" err="1" smtClean="0">
                <a:latin typeface="Akkurat Std Light" panose="020B0404020101020102" pitchFamily="34" charset="0"/>
                <a:cs typeface="Akkurat Std Light" panose="020B0404020101020102" pitchFamily="34" charset="0"/>
                <a:hlinkClick r:id="rId3"/>
              </a:rPr>
              <a:t>Etc</a:t>
            </a:r>
            <a:r>
              <a:rPr lang="en-US" sz="2000" dirty="0" smtClean="0">
                <a:latin typeface="Akkurat Std Light" panose="020B0404020101020102" pitchFamily="34" charset="0"/>
                <a:cs typeface="Akkurat Std Light" panose="020B0404020101020102" pitchFamily="34" charset="0"/>
                <a:hlinkClick r:id="rId3"/>
              </a:rPr>
              <a:t> </a:t>
            </a:r>
            <a:endParaRPr sz="2000" dirty="0">
              <a:solidFill>
                <a:srgbClr val="0C0C0C"/>
              </a:solidFill>
              <a:latin typeface="Akkurat Std Light" panose="020B0404020101020102" pitchFamily="34" charset="0"/>
              <a:cs typeface="Akkurat Std Light" panose="020B0404020101020102" pitchFamily="34" charset="0"/>
            </a:endParaRPr>
          </a:p>
        </p:txBody>
      </p:sp>
      <p:pic>
        <p:nvPicPr>
          <p:cNvPr id="322" name="Google Shape;322;p22"/>
          <p:cNvPicPr preferRelativeResize="0"/>
          <p:nvPr/>
        </p:nvPicPr>
        <p:blipFill rotWithShape="1">
          <a:blip r:embed="rId4">
            <a:alphaModFix/>
          </a:blip>
          <a:srcRect/>
          <a:stretch/>
        </p:blipFill>
        <p:spPr>
          <a:xfrm>
            <a:off x="7398962" y="5805853"/>
            <a:ext cx="1870683" cy="1068961"/>
          </a:xfrm>
          <a:prstGeom prst="rect">
            <a:avLst/>
          </a:prstGeom>
          <a:noFill/>
          <a:ln>
            <a:noFill/>
          </a:ln>
        </p:spPr>
      </p:pic>
    </p:spTree>
    <p:extLst>
      <p:ext uri="{BB962C8B-B14F-4D97-AF65-F5344CB8AC3E}">
        <p14:creationId xmlns:p14="http://schemas.microsoft.com/office/powerpoint/2010/main" val="1766566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457199" y="637641"/>
            <a:ext cx="7319914" cy="11000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854A3"/>
              </a:buClr>
              <a:buSzPct val="100000"/>
              <a:buFont typeface="Arial"/>
              <a:buNone/>
            </a:pPr>
            <a:r>
              <a:rPr lang="en-US" dirty="0" smtClean="0">
                <a:solidFill>
                  <a:srgbClr val="009ADA"/>
                </a:solidFill>
                <a:latin typeface="Sharp Sans Extrabold" pitchFamily="50" charset="0"/>
                <a:ea typeface="Sharp Sans Extrabold" pitchFamily="50" charset="0"/>
                <a:cs typeface="Sharp Sans Extrabold" pitchFamily="50" charset="0"/>
              </a:rPr>
              <a:t>Representation: Assessing </a:t>
            </a:r>
            <a:r>
              <a:rPr lang="en-US" dirty="0">
                <a:solidFill>
                  <a:srgbClr val="009ADA"/>
                </a:solidFill>
                <a:latin typeface="Sharp Sans Extrabold" pitchFamily="50" charset="0"/>
                <a:ea typeface="Sharp Sans Extrabold" pitchFamily="50" charset="0"/>
                <a:cs typeface="Sharp Sans Extrabold" pitchFamily="50" charset="0"/>
              </a:rPr>
              <a:t>for Quality </a:t>
            </a:r>
            <a:r>
              <a:rPr lang="en-US" dirty="0" smtClean="0">
                <a:solidFill>
                  <a:srgbClr val="009ADA"/>
                </a:solidFill>
                <a:latin typeface="Sharp Sans Extrabold" pitchFamily="50" charset="0"/>
                <a:ea typeface="Sharp Sans Extrabold" pitchFamily="50" charset="0"/>
                <a:cs typeface="Sharp Sans Extrabold" pitchFamily="50" charset="0"/>
              </a:rPr>
              <a:t>Media</a:t>
            </a:r>
            <a:endParaRPr dirty="0">
              <a:solidFill>
                <a:srgbClr val="009ADA"/>
              </a:solidFill>
              <a:latin typeface="Sharp Sans Extrabold" pitchFamily="50" charset="0"/>
              <a:ea typeface="Sharp Sans Extrabold" pitchFamily="50" charset="0"/>
              <a:cs typeface="Sharp Sans Extrabold" pitchFamily="50" charset="0"/>
            </a:endParaRPr>
          </a:p>
        </p:txBody>
      </p:sp>
      <p:sp>
        <p:nvSpPr>
          <p:cNvPr id="321" name="Google Shape;321;p22"/>
          <p:cNvSpPr txBox="1">
            <a:spLocks noGrp="1"/>
          </p:cNvSpPr>
          <p:nvPr>
            <p:ph type="body" idx="1"/>
          </p:nvPr>
        </p:nvSpPr>
        <p:spPr>
          <a:xfrm>
            <a:off x="457199" y="2023983"/>
            <a:ext cx="7319913" cy="4184696"/>
          </a:xfrm>
          <a:prstGeom prst="rect">
            <a:avLst/>
          </a:prstGeom>
          <a:noFill/>
          <a:ln>
            <a:noFill/>
          </a:ln>
        </p:spPr>
        <p:txBody>
          <a:bodyPr spcFirstLastPara="1" wrap="square" lIns="91425" tIns="45700" rIns="91425" bIns="45700" anchor="t" anchorCtr="0">
            <a:noAutofit/>
          </a:bodyPr>
          <a:lstStyle/>
          <a:p>
            <a:pPr marL="342908" lvl="0" indent="-342908" algn="l" rtl="0">
              <a:lnSpc>
                <a:spcPct val="120000"/>
              </a:lnSpc>
              <a:spcBef>
                <a:spcPts val="0"/>
              </a:spcBef>
              <a:spcAft>
                <a:spcPts val="0"/>
              </a:spcAft>
              <a:buClr>
                <a:srgbClr val="0C0C0C"/>
              </a:buClr>
              <a:buSzPts val="2000"/>
              <a:buFont typeface="Arial"/>
              <a:buChar char="•"/>
            </a:pPr>
            <a:r>
              <a:rPr lang="en-US" sz="2000" dirty="0">
                <a:solidFill>
                  <a:srgbClr val="0C0C0C"/>
                </a:solidFill>
                <a:latin typeface="Akkurat Std Light" panose="020B0404020101020102" pitchFamily="34" charset="0"/>
                <a:cs typeface="Akkurat Std Light" panose="020B0404020101020102" pitchFamily="34" charset="0"/>
              </a:rPr>
              <a:t>Is this own-voices media?</a:t>
            </a:r>
            <a:endParaRPr dirty="0">
              <a:latin typeface="Akkurat Std Light" panose="020B0404020101020102" pitchFamily="34" charset="0"/>
              <a:cs typeface="Akkurat Std Light" panose="020B0404020101020102" pitchFamily="34" charset="0"/>
            </a:endParaRPr>
          </a:p>
          <a:p>
            <a:pPr marL="342908" lvl="0" indent="-342908" algn="l" rtl="0">
              <a:lnSpc>
                <a:spcPct val="120000"/>
              </a:lnSpc>
              <a:spcBef>
                <a:spcPts val="1000"/>
              </a:spcBef>
              <a:spcAft>
                <a:spcPts val="0"/>
              </a:spcAft>
              <a:buClr>
                <a:srgbClr val="0C0C0C"/>
              </a:buClr>
              <a:buSzPts val="2000"/>
              <a:buFont typeface="Arial"/>
              <a:buChar char="•"/>
            </a:pPr>
            <a:r>
              <a:rPr lang="en-US" sz="2000" dirty="0">
                <a:latin typeface="Akkurat Std Light" panose="020B0404020101020102" pitchFamily="34" charset="0"/>
                <a:cs typeface="Akkurat Std Light" panose="020B0404020101020102" pitchFamily="34" charset="0"/>
              </a:rPr>
              <a:t>When/where is it set? Does the setting require any context for students?</a:t>
            </a:r>
            <a:endParaRPr dirty="0">
              <a:latin typeface="Akkurat Std Light" panose="020B0404020101020102" pitchFamily="34" charset="0"/>
              <a:cs typeface="Akkurat Std Light" panose="020B0404020101020102" pitchFamily="34" charset="0"/>
            </a:endParaRPr>
          </a:p>
          <a:p>
            <a:pPr marL="342908" lvl="0" indent="-342908" algn="l" rtl="0">
              <a:lnSpc>
                <a:spcPct val="120000"/>
              </a:lnSpc>
              <a:spcBef>
                <a:spcPts val="1000"/>
              </a:spcBef>
              <a:spcAft>
                <a:spcPts val="0"/>
              </a:spcAft>
              <a:buClr>
                <a:srgbClr val="0C0C0C"/>
              </a:buClr>
              <a:buSzPts val="2000"/>
              <a:buFont typeface="Arial"/>
              <a:buChar char="•"/>
            </a:pPr>
            <a:r>
              <a:rPr lang="en-US" sz="2000" dirty="0">
                <a:solidFill>
                  <a:srgbClr val="0C0C0C"/>
                </a:solidFill>
                <a:latin typeface="Akkurat Std Light" panose="020B0404020101020102" pitchFamily="34" charset="0"/>
                <a:cs typeface="Akkurat Std Light" panose="020B0404020101020102" pitchFamily="34" charset="0"/>
              </a:rPr>
              <a:t>How has this media been received in the LGBTQ community?</a:t>
            </a:r>
            <a:endParaRPr dirty="0">
              <a:latin typeface="Akkurat Std Light" panose="020B0404020101020102" pitchFamily="34" charset="0"/>
              <a:cs typeface="Akkurat Std Light" panose="020B0404020101020102" pitchFamily="34" charset="0"/>
            </a:endParaRPr>
          </a:p>
          <a:p>
            <a:pPr marL="342908" lvl="0" indent="-342908" algn="l" rtl="0">
              <a:lnSpc>
                <a:spcPct val="120000"/>
              </a:lnSpc>
              <a:spcBef>
                <a:spcPts val="1000"/>
              </a:spcBef>
              <a:spcAft>
                <a:spcPts val="0"/>
              </a:spcAft>
              <a:buClr>
                <a:srgbClr val="0C0C0C"/>
              </a:buClr>
              <a:buSzPts val="2000"/>
              <a:buFont typeface="Arial"/>
              <a:buChar char="•"/>
            </a:pPr>
            <a:r>
              <a:rPr lang="en-US" sz="2000" dirty="0">
                <a:latin typeface="Akkurat Std Light" panose="020B0404020101020102" pitchFamily="34" charset="0"/>
                <a:cs typeface="Akkurat Std Light" panose="020B0404020101020102" pitchFamily="34" charset="0"/>
              </a:rPr>
              <a:t>Do LGBTQ characters in this media have full and complex characters? Story arcs that go beyond encountering obstacles as LGBTQ people?</a:t>
            </a:r>
            <a:endParaRPr sz="2000" dirty="0">
              <a:solidFill>
                <a:srgbClr val="0C0C0C"/>
              </a:solidFill>
              <a:latin typeface="Akkurat Std Light" panose="020B0404020101020102" pitchFamily="34" charset="0"/>
              <a:cs typeface="Akkurat Std Light" panose="020B0404020101020102" pitchFamily="34" charset="0"/>
            </a:endParaRPr>
          </a:p>
          <a:p>
            <a:pPr marL="342908" lvl="0" indent="-342908" algn="l" rtl="0">
              <a:lnSpc>
                <a:spcPct val="120000"/>
              </a:lnSpc>
              <a:spcBef>
                <a:spcPts val="1000"/>
              </a:spcBef>
              <a:spcAft>
                <a:spcPts val="0"/>
              </a:spcAft>
              <a:buClr>
                <a:srgbClr val="0C0C0C"/>
              </a:buClr>
              <a:buSzPts val="2000"/>
              <a:buFont typeface="Arial"/>
              <a:buChar char="•"/>
            </a:pPr>
            <a:r>
              <a:rPr lang="en-US" sz="2000" dirty="0">
                <a:latin typeface="Akkurat Std Light" panose="020B0404020101020102" pitchFamily="34" charset="0"/>
                <a:cs typeface="Akkurat Std Light" panose="020B0404020101020102" pitchFamily="34" charset="0"/>
              </a:rPr>
              <a:t>What happens to LGBTQ characters in this media? Do they find fulfilment / connection / etc.?</a:t>
            </a:r>
            <a:endParaRPr sz="2000" dirty="0">
              <a:solidFill>
                <a:srgbClr val="0C0C0C"/>
              </a:solidFill>
              <a:latin typeface="Akkurat Std Light" panose="020B0404020101020102" pitchFamily="34" charset="0"/>
              <a:cs typeface="Akkurat Std Light" panose="020B0404020101020102" pitchFamily="34" charset="0"/>
            </a:endParaRPr>
          </a:p>
        </p:txBody>
      </p:sp>
      <p:pic>
        <p:nvPicPr>
          <p:cNvPr id="322" name="Google Shape;322;p22"/>
          <p:cNvPicPr preferRelativeResize="0"/>
          <p:nvPr/>
        </p:nvPicPr>
        <p:blipFill rotWithShape="1">
          <a:blip r:embed="rId3">
            <a:alphaModFix/>
          </a:blip>
          <a:srcRect/>
          <a:stretch/>
        </p:blipFill>
        <p:spPr>
          <a:xfrm>
            <a:off x="7398962" y="5805853"/>
            <a:ext cx="1870683" cy="1068961"/>
          </a:xfrm>
          <a:prstGeom prst="rect">
            <a:avLst/>
          </a:prstGeom>
          <a:noFill/>
          <a:ln>
            <a:noFill/>
          </a:ln>
        </p:spPr>
      </p:pic>
    </p:spTree>
    <p:extLst>
      <p:ext uri="{BB962C8B-B14F-4D97-AF65-F5344CB8AC3E}">
        <p14:creationId xmlns:p14="http://schemas.microsoft.com/office/powerpoint/2010/main" val="4083148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8"/>
          <p:cNvSpPr/>
          <p:nvPr/>
        </p:nvSpPr>
        <p:spPr>
          <a:xfrm>
            <a:off x="5505879" y="1664783"/>
            <a:ext cx="3562214" cy="458738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ts val="2396"/>
              <a:buFont typeface="Calibri"/>
              <a:buNone/>
              <a:tabLst/>
              <a:defRPr/>
            </a:pPr>
            <a:endParaRPr kumimoji="0" sz="2396"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62" name="Google Shape;362;p28"/>
          <p:cNvSpPr txBox="1"/>
          <p:nvPr/>
        </p:nvSpPr>
        <p:spPr>
          <a:xfrm>
            <a:off x="5505879" y="6308646"/>
            <a:ext cx="2186278" cy="262840"/>
          </a:xfrm>
          <a:prstGeom prst="rect">
            <a:avLst/>
          </a:prstGeom>
          <a:noFill/>
          <a:ln>
            <a:noFill/>
          </a:ln>
        </p:spPr>
        <p:txBody>
          <a:bodyPr spcFirstLastPara="1" wrap="square" lIns="0" tIns="16900" rIns="0" bIns="0" anchor="t" anchorCtr="0">
            <a:spAutoFit/>
          </a:bodyPr>
          <a:lstStyle/>
          <a:p>
            <a:pPr marL="16902" marR="0" lvl="0" indent="0" algn="l" defTabSz="457200" rtl="0" eaLnBrk="1" fontAlgn="auto" latinLnBrk="0" hangingPunct="1">
              <a:lnSpc>
                <a:spcPct val="100000"/>
              </a:lnSpc>
              <a:spcBef>
                <a:spcPts val="0"/>
              </a:spcBef>
              <a:spcAft>
                <a:spcPts val="0"/>
              </a:spcAft>
              <a:buClr>
                <a:srgbClr val="000000"/>
              </a:buClr>
              <a:buSzPts val="1597"/>
              <a:buFont typeface="Tahoma"/>
              <a:buNone/>
              <a:tabLst/>
              <a:defRPr/>
            </a:pPr>
            <a:r>
              <a:rPr kumimoji="0" lang="en-US" sz="1597" b="0" i="0" u="none" strike="noStrike" kern="1200" cap="none" spc="0" normalizeH="0" baseline="0" noProof="0">
                <a:ln>
                  <a:noFill/>
                </a:ln>
                <a:solidFill>
                  <a:srgbClr val="000000"/>
                </a:solidFill>
                <a:effectLst/>
                <a:uLnTx/>
                <a:uFillTx/>
                <a:latin typeface="Tahoma"/>
                <a:ea typeface="Tahoma"/>
                <a:cs typeface="Tahoma"/>
                <a:sym typeface="Tahoma"/>
              </a:rPr>
              <a:t>NonbinaryHebrew.com</a:t>
            </a:r>
            <a:endParaRPr kumimoji="0" sz="1597"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363" name="Google Shape;363;p28"/>
          <p:cNvSpPr/>
          <p:nvPr/>
        </p:nvSpPr>
        <p:spPr>
          <a:xfrm>
            <a:off x="0" y="2157980"/>
            <a:ext cx="5366916" cy="360099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prstClr val="black"/>
              </a:buClr>
              <a:buSzPts val="2396"/>
              <a:buFont typeface="Calibri"/>
              <a:buNone/>
              <a:tabLst/>
              <a:defRPr/>
            </a:pPr>
            <a:endParaRPr kumimoji="0" sz="2396"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64" name="Google Shape;364;p28"/>
          <p:cNvSpPr txBox="1"/>
          <p:nvPr/>
        </p:nvSpPr>
        <p:spPr>
          <a:xfrm>
            <a:off x="230953" y="5834185"/>
            <a:ext cx="1612454" cy="262840"/>
          </a:xfrm>
          <a:prstGeom prst="rect">
            <a:avLst/>
          </a:prstGeom>
          <a:noFill/>
          <a:ln>
            <a:noFill/>
          </a:ln>
        </p:spPr>
        <p:txBody>
          <a:bodyPr spcFirstLastPara="1" wrap="square" lIns="0" tIns="16900" rIns="0" bIns="0" anchor="t" anchorCtr="0">
            <a:spAutoFit/>
          </a:bodyPr>
          <a:lstStyle/>
          <a:p>
            <a:pPr marL="16902" marR="0" lvl="0" indent="0" algn="l" defTabSz="457200" rtl="0" eaLnBrk="1" fontAlgn="auto" latinLnBrk="0" hangingPunct="1">
              <a:lnSpc>
                <a:spcPct val="100000"/>
              </a:lnSpc>
              <a:spcBef>
                <a:spcPts val="0"/>
              </a:spcBef>
              <a:spcAft>
                <a:spcPts val="0"/>
              </a:spcAft>
              <a:buClr>
                <a:srgbClr val="000000"/>
              </a:buClr>
              <a:buSzPts val="1597"/>
              <a:buFont typeface="Tahoma"/>
              <a:buNone/>
              <a:tabLst/>
              <a:defRPr/>
            </a:pPr>
            <a:r>
              <a:rPr kumimoji="0" lang="en-US" sz="1597" b="0" i="0" u="none" strike="noStrike" kern="1200" cap="none" spc="0" normalizeH="0" baseline="0" noProof="0">
                <a:ln>
                  <a:noFill/>
                </a:ln>
                <a:solidFill>
                  <a:srgbClr val="000000"/>
                </a:solidFill>
                <a:effectLst/>
                <a:uLnTx/>
                <a:uFillTx/>
                <a:latin typeface="Tahoma"/>
                <a:ea typeface="Tahoma"/>
                <a:cs typeface="Tahoma"/>
                <a:sym typeface="Tahoma"/>
              </a:rPr>
              <a:t>Kehilathadar.org</a:t>
            </a:r>
            <a:endParaRPr kumimoji="0" sz="1597"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365" name="Google Shape;365;p28"/>
          <p:cNvSpPr txBox="1"/>
          <p:nvPr/>
        </p:nvSpPr>
        <p:spPr>
          <a:xfrm>
            <a:off x="551330" y="611602"/>
            <a:ext cx="8167798" cy="733866"/>
          </a:xfrm>
          <a:prstGeom prst="rect">
            <a:avLst/>
          </a:prstGeom>
          <a:noFill/>
          <a:ln>
            <a:noFill/>
          </a:ln>
        </p:spPr>
        <p:txBody>
          <a:bodyPr spcFirstLastPara="1" wrap="square" lIns="0" tIns="16900" rIns="0" bIns="0" anchor="t" anchorCtr="0">
            <a:spAutoFit/>
          </a:bodyPr>
          <a:lstStyle/>
          <a:p>
            <a:pPr marL="16902" marR="6761" lvl="0" indent="0" algn="l" defTabSz="457200" rtl="0" eaLnBrk="1" fontAlgn="auto" latinLnBrk="0" hangingPunct="1">
              <a:lnSpc>
                <a:spcPct val="100000"/>
              </a:lnSpc>
              <a:spcBef>
                <a:spcPts val="0"/>
              </a:spcBef>
              <a:spcAft>
                <a:spcPts val="0"/>
              </a:spcAft>
              <a:buClr>
                <a:srgbClr val="009ADA"/>
              </a:buClr>
              <a:buSzPts val="4658"/>
              <a:buFont typeface="Arial"/>
              <a:buNone/>
              <a:tabLst/>
              <a:defRPr/>
            </a:pPr>
            <a:r>
              <a:rPr kumimoji="0" lang="en-US" sz="4658" b="1" i="0" u="none" strike="noStrike" kern="1200" cap="none" spc="0" normalizeH="0" baseline="0" noProof="0" dirty="0">
                <a:ln>
                  <a:noFill/>
                </a:ln>
                <a:solidFill>
                  <a:srgbClr val="009ADA"/>
                </a:solidFill>
                <a:effectLst/>
                <a:uLnTx/>
                <a:uFillTx/>
                <a:latin typeface="Sharp Sans Extrabold" pitchFamily="50" charset="0"/>
                <a:ea typeface="Sharp Sans Extrabold" pitchFamily="50" charset="0"/>
                <a:cs typeface="Sharp Sans Extrabold" pitchFamily="50" charset="0"/>
                <a:sym typeface="Arial"/>
              </a:rPr>
              <a:t>Hebrew/Ritual Language</a:t>
            </a:r>
            <a:endParaRPr kumimoji="0" sz="4658" b="0" i="0" u="none" strike="noStrike" kern="1200" cap="none" spc="0" normalizeH="0" baseline="0" noProof="0" dirty="0">
              <a:ln>
                <a:noFill/>
              </a:ln>
              <a:solidFill>
                <a:srgbClr val="009ADA"/>
              </a:solidFill>
              <a:effectLst/>
              <a:uLnTx/>
              <a:uFillTx/>
              <a:latin typeface="Sharp Sans Extrabold" pitchFamily="50" charset="0"/>
              <a:ea typeface="Sharp Sans Extrabold" pitchFamily="50" charset="0"/>
              <a:cs typeface="Sharp Sans Extrabold" pitchFamily="50" charset="0"/>
              <a:sym typeface="Arial"/>
            </a:endParaRPr>
          </a:p>
        </p:txBody>
      </p:sp>
    </p:spTree>
    <p:extLst>
      <p:ext uri="{BB962C8B-B14F-4D97-AF65-F5344CB8AC3E}">
        <p14:creationId xmlns:p14="http://schemas.microsoft.com/office/powerpoint/2010/main" val="3582961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0"/>
          <p:cNvSpPr txBox="1">
            <a:spLocks noGrp="1"/>
          </p:cNvSpPr>
          <p:nvPr>
            <p:ph type="title"/>
          </p:nvPr>
        </p:nvSpPr>
        <p:spPr>
          <a:xfrm>
            <a:off x="457201" y="923968"/>
            <a:ext cx="7565011" cy="14530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EC553"/>
              </a:buClr>
              <a:buSzPts val="4200"/>
              <a:buFont typeface="Arial"/>
              <a:buNone/>
            </a:pPr>
            <a:r>
              <a:rPr lang="en-US" dirty="0" smtClean="0">
                <a:solidFill>
                  <a:srgbClr val="009ADA"/>
                </a:solidFill>
                <a:latin typeface="Sharp Sans Extrabold" pitchFamily="50" charset="0"/>
                <a:ea typeface="Sharp Sans Extrabold" pitchFamily="50" charset="0"/>
                <a:cs typeface="Sharp Sans Extrabold" pitchFamily="50" charset="0"/>
              </a:rPr>
              <a:t>Affinity Spaces</a:t>
            </a:r>
            <a:endParaRPr dirty="0">
              <a:solidFill>
                <a:srgbClr val="009ADA"/>
              </a:solidFill>
              <a:latin typeface="Sharp Sans Extrabold" pitchFamily="50" charset="0"/>
              <a:ea typeface="Sharp Sans Extrabold" pitchFamily="50" charset="0"/>
              <a:cs typeface="Sharp Sans Extrabold" pitchFamily="50" charset="0"/>
            </a:endParaRPr>
          </a:p>
        </p:txBody>
      </p:sp>
      <p:sp>
        <p:nvSpPr>
          <p:cNvPr id="378" name="Google Shape;378;p30"/>
          <p:cNvSpPr txBox="1">
            <a:spLocks noGrp="1"/>
          </p:cNvSpPr>
          <p:nvPr>
            <p:ph type="body" idx="1"/>
          </p:nvPr>
        </p:nvSpPr>
        <p:spPr>
          <a:xfrm>
            <a:off x="457204" y="2376997"/>
            <a:ext cx="5921502" cy="3831682"/>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SzPts val="1900"/>
              <a:buFont typeface="Arial" panose="020B0604020202020204" pitchFamily="34" charset="0"/>
              <a:buChar char="•"/>
            </a:pPr>
            <a:r>
              <a:rPr lang="en-US" dirty="0" smtClean="0">
                <a:latin typeface="Akkurat Std Light" panose="020B0404020101020102" pitchFamily="34" charset="0"/>
                <a:cs typeface="Akkurat Std Light" panose="020B0404020101020102" pitchFamily="34" charset="0"/>
              </a:rPr>
              <a:t>GSA/QSA space: correlated with increased sense of safety and support among students.</a:t>
            </a:r>
          </a:p>
          <a:p>
            <a:pPr marL="342900" lvl="0" indent="-342900" algn="l" rtl="0">
              <a:lnSpc>
                <a:spcPct val="120000"/>
              </a:lnSpc>
              <a:spcBef>
                <a:spcPts val="0"/>
              </a:spcBef>
              <a:spcAft>
                <a:spcPts val="0"/>
              </a:spcAft>
              <a:buSzPts val="1900"/>
              <a:buFont typeface="Arial" panose="020B0604020202020204" pitchFamily="34" charset="0"/>
              <a:buChar char="•"/>
            </a:pPr>
            <a:r>
              <a:rPr lang="en-US" dirty="0" smtClean="0">
                <a:latin typeface="Akkurat Std Light" panose="020B0404020101020102" pitchFamily="34" charset="0"/>
                <a:cs typeface="Akkurat Std Light" panose="020B0404020101020102" pitchFamily="34" charset="0"/>
              </a:rPr>
              <a:t>Student leadership</a:t>
            </a:r>
          </a:p>
          <a:p>
            <a:pPr marL="342900" lvl="0" indent="-342900" algn="l" rtl="0">
              <a:lnSpc>
                <a:spcPct val="120000"/>
              </a:lnSpc>
              <a:spcBef>
                <a:spcPts val="0"/>
              </a:spcBef>
              <a:spcAft>
                <a:spcPts val="0"/>
              </a:spcAft>
              <a:buSzPts val="1900"/>
              <a:buFont typeface="Arial" panose="020B0604020202020204" pitchFamily="34" charset="0"/>
              <a:buChar char="•"/>
            </a:pPr>
            <a:r>
              <a:rPr lang="en-US" dirty="0" smtClean="0">
                <a:latin typeface="Akkurat Std Light" panose="020B0404020101020102" pitchFamily="34" charset="0"/>
                <a:cs typeface="Akkurat Std Light" panose="020B0404020101020102" pitchFamily="34" charset="0"/>
              </a:rPr>
              <a:t>Assessing need</a:t>
            </a:r>
          </a:p>
        </p:txBody>
      </p:sp>
      <p:pic>
        <p:nvPicPr>
          <p:cNvPr id="379" name="Google Shape;379;p30"/>
          <p:cNvPicPr preferRelativeResize="0"/>
          <p:nvPr/>
        </p:nvPicPr>
        <p:blipFill rotWithShape="1">
          <a:blip r:embed="rId3">
            <a:alphaModFix/>
          </a:blip>
          <a:srcRect/>
          <a:stretch/>
        </p:blipFill>
        <p:spPr>
          <a:xfrm>
            <a:off x="7398962" y="5805853"/>
            <a:ext cx="1870683" cy="1068961"/>
          </a:xfrm>
          <a:prstGeom prst="rect">
            <a:avLst/>
          </a:prstGeom>
          <a:noFill/>
          <a:ln>
            <a:noFill/>
          </a:ln>
        </p:spPr>
      </p:pic>
    </p:spTree>
    <p:extLst>
      <p:ext uri="{BB962C8B-B14F-4D97-AF65-F5344CB8AC3E}">
        <p14:creationId xmlns:p14="http://schemas.microsoft.com/office/powerpoint/2010/main" val="4123257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0" dirty="0" smtClean="0">
                <a:solidFill>
                  <a:srgbClr val="009ADA"/>
                </a:solidFill>
              </a:rPr>
              <a:t>Building Culture of Feedback</a:t>
            </a:r>
            <a:endParaRPr lang="en-US" dirty="0">
              <a:solidFill>
                <a:srgbClr val="009ADA"/>
              </a:solidFill>
            </a:endParaRPr>
          </a:p>
        </p:txBody>
      </p:sp>
      <p:sp>
        <p:nvSpPr>
          <p:cNvPr id="3" name="Text Placeholder 2"/>
          <p:cNvSpPr>
            <a:spLocks noGrp="1"/>
          </p:cNvSpPr>
          <p:nvPr>
            <p:ph type="body" sz="quarter" idx="14"/>
          </p:nvPr>
        </p:nvSpPr>
        <p:spPr>
          <a:xfrm>
            <a:off x="457201" y="2376997"/>
            <a:ext cx="5921502" cy="3831682"/>
          </a:xfrm>
        </p:spPr>
        <p:txBody>
          <a:bodyPr>
            <a:normAutofit/>
          </a:bodyPr>
          <a:lstStyle/>
          <a:p>
            <a:pPr marL="342900" indent="-342900" fontAlgn="base">
              <a:buFont typeface="Arial" panose="020B0604020202020204" pitchFamily="34" charset="0"/>
              <a:buChar char="•"/>
            </a:pPr>
            <a:r>
              <a:rPr lang="en-US" sz="2400" dirty="0" smtClean="0"/>
              <a:t>“Always getting it right” versus “always learning and responding”</a:t>
            </a:r>
          </a:p>
          <a:p>
            <a:pPr marL="342900" indent="-342900" fontAlgn="base">
              <a:buFont typeface="Arial" panose="020B0604020202020204" pitchFamily="34" charset="0"/>
              <a:buChar char="•"/>
            </a:pPr>
            <a:r>
              <a:rPr lang="en-US" sz="2400" dirty="0" smtClean="0"/>
              <a:t>Actively </a:t>
            </a:r>
            <a:r>
              <a:rPr lang="en-US" sz="2400" dirty="0" smtClean="0"/>
              <a:t>seeking – and responding to - </a:t>
            </a:r>
            <a:r>
              <a:rPr lang="en-US" sz="2400" dirty="0" smtClean="0"/>
              <a:t>honest feedback</a:t>
            </a:r>
          </a:p>
          <a:p>
            <a:pPr marL="342900" indent="-342900" fontAlgn="base">
              <a:buFont typeface="Arial" panose="020B0604020202020204" pitchFamily="34" charset="0"/>
              <a:buChar char="•"/>
            </a:pPr>
            <a:r>
              <a:rPr lang="en-US" sz="2400" dirty="0" smtClean="0"/>
              <a:t>Building trust</a:t>
            </a:r>
            <a:endParaRPr lang="en-US" sz="2400" dirty="0"/>
          </a:p>
        </p:txBody>
      </p:sp>
      <p:pic>
        <p:nvPicPr>
          <p:cNvPr id="5" name="Picture 4">
            <a:extLst>
              <a:ext uri="{FF2B5EF4-FFF2-40B4-BE49-F238E27FC236}">
                <a16:creationId xmlns:a16="http://schemas.microsoft.com/office/drawing/2014/main" id="{C313387B-071E-45EA-965C-747566055D93}"/>
              </a:ext>
            </a:extLst>
          </p:cNvPr>
          <p:cNvPicPr>
            <a:picLocks noChangeAspect="1"/>
          </p:cNvPicPr>
          <p:nvPr/>
        </p:nvPicPr>
        <p:blipFill>
          <a:blip r:embed="rId2"/>
          <a:stretch>
            <a:fillRect/>
          </a:stretch>
        </p:blipFill>
        <p:spPr>
          <a:xfrm>
            <a:off x="7398962" y="5805853"/>
            <a:ext cx="1870683" cy="1068961"/>
          </a:xfrm>
          <a:prstGeom prst="rect">
            <a:avLst/>
          </a:prstGeom>
        </p:spPr>
      </p:pic>
    </p:spTree>
    <p:extLst>
      <p:ext uri="{BB962C8B-B14F-4D97-AF65-F5344CB8AC3E}">
        <p14:creationId xmlns:p14="http://schemas.microsoft.com/office/powerpoint/2010/main" val="64181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0" dirty="0" smtClean="0">
                <a:solidFill>
                  <a:schemeClr val="bg1"/>
                </a:solidFill>
              </a:rPr>
              <a:t>Questions and Conversation</a:t>
            </a:r>
            <a:endParaRPr lang="en-US" dirty="0">
              <a:solidFill>
                <a:schemeClr val="bg1"/>
              </a:solidFill>
            </a:endParaRPr>
          </a:p>
        </p:txBody>
      </p:sp>
    </p:spTree>
    <p:extLst>
      <p:ext uri="{BB962C8B-B14F-4D97-AF65-F5344CB8AC3E}">
        <p14:creationId xmlns:p14="http://schemas.microsoft.com/office/powerpoint/2010/main" val="249727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
          <p:cNvSpPr txBox="1">
            <a:spLocks noGrp="1"/>
          </p:cNvSpPr>
          <p:nvPr>
            <p:ph type="body" idx="1"/>
          </p:nvPr>
        </p:nvSpPr>
        <p:spPr>
          <a:xfrm>
            <a:off x="457149" y="1828799"/>
            <a:ext cx="6048754" cy="473825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C0C0C"/>
              </a:buClr>
              <a:buSzPts val="2000"/>
              <a:buNone/>
            </a:pPr>
            <a:r>
              <a:rPr lang="en-US" sz="2000" dirty="0">
                <a:latin typeface="Akkurat Std Light" panose="020B0404020101020102" pitchFamily="34" charset="0"/>
                <a:cs typeface="Akkurat Std Light" panose="020B0404020101020102" pitchFamily="34" charset="0"/>
                <a:sym typeface="Arial"/>
              </a:rPr>
              <a:t>By the end of this training, you will be able to:</a:t>
            </a:r>
            <a:endParaRPr dirty="0">
              <a:latin typeface="Akkurat Std Light" panose="020B0404020101020102" pitchFamily="34" charset="0"/>
              <a:cs typeface="Akkurat Std Light" panose="020B0404020101020102" pitchFamily="34" charset="0"/>
            </a:endParaRPr>
          </a:p>
          <a:p>
            <a:pPr marL="0" lvl="0" indent="0" algn="l" rtl="0">
              <a:lnSpc>
                <a:spcPct val="120000"/>
              </a:lnSpc>
              <a:spcBef>
                <a:spcPts val="1000"/>
              </a:spcBef>
              <a:spcAft>
                <a:spcPts val="0"/>
              </a:spcAft>
              <a:buClr>
                <a:srgbClr val="0C0C0C"/>
              </a:buClr>
              <a:buSzPts val="2000"/>
              <a:buNone/>
            </a:pPr>
            <a:endParaRPr sz="2000" dirty="0">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1000"/>
              </a:spcBef>
              <a:spcAft>
                <a:spcPts val="0"/>
              </a:spcAft>
              <a:buClr>
                <a:srgbClr val="0C0C0C"/>
              </a:buClr>
              <a:buSzPts val="2000"/>
              <a:buChar char="•"/>
            </a:pPr>
            <a:r>
              <a:rPr lang="en-US" sz="2000" dirty="0" smtClean="0">
                <a:latin typeface="Akkurat Std Light" panose="020B0404020101020102" pitchFamily="34" charset="0"/>
                <a:cs typeface="Akkurat Std Light" panose="020B0404020101020102" pitchFamily="34" charset="0"/>
                <a:sym typeface="Arial"/>
              </a:rPr>
              <a:t>Understand the current landscape facing LGBTQ+ youth</a:t>
            </a:r>
          </a:p>
          <a:p>
            <a:pPr marL="228600" lvl="0" indent="-228600" algn="l" rtl="0">
              <a:lnSpc>
                <a:spcPct val="120000"/>
              </a:lnSpc>
              <a:spcBef>
                <a:spcPts val="1000"/>
              </a:spcBef>
              <a:spcAft>
                <a:spcPts val="0"/>
              </a:spcAft>
              <a:buClr>
                <a:srgbClr val="0C0C0C"/>
              </a:buClr>
              <a:buSzPts val="2000"/>
              <a:buChar char="•"/>
            </a:pPr>
            <a:r>
              <a:rPr lang="en-US" sz="2000" dirty="0" smtClean="0">
                <a:latin typeface="Akkurat Std Light" panose="020B0404020101020102" pitchFamily="34" charset="0"/>
                <a:cs typeface="Akkurat Std Light" panose="020B0404020101020102" pitchFamily="34" charset="0"/>
              </a:rPr>
              <a:t>Understand the positive impact of representation, LGBTQ+ inclusive curriculum, and affirmation for LGBTQ+ learners</a:t>
            </a:r>
          </a:p>
          <a:p>
            <a:pPr marL="228600" lvl="0" indent="-228600" algn="l" rtl="0">
              <a:lnSpc>
                <a:spcPct val="120000"/>
              </a:lnSpc>
              <a:spcBef>
                <a:spcPts val="1000"/>
              </a:spcBef>
              <a:spcAft>
                <a:spcPts val="0"/>
              </a:spcAft>
              <a:buClr>
                <a:srgbClr val="0C0C0C"/>
              </a:buClr>
              <a:buSzPts val="2000"/>
              <a:buChar char="•"/>
            </a:pPr>
            <a:r>
              <a:rPr lang="en-US" sz="2000" dirty="0" smtClean="0">
                <a:latin typeface="Akkurat Std Light" panose="020B0404020101020102" pitchFamily="34" charset="0"/>
                <a:cs typeface="Akkurat Std Light" panose="020B0404020101020102" pitchFamily="34" charset="0"/>
              </a:rPr>
              <a:t>Identify tools and resources for Celebrating LGBTQ+ identities throughout the curriculum </a:t>
            </a:r>
            <a:endParaRPr dirty="0">
              <a:latin typeface="Akkurat Std Light" panose="020B0404020101020102" pitchFamily="34" charset="0"/>
              <a:cs typeface="Akkurat Std Light" panose="020B0404020101020102" pitchFamily="34" charset="0"/>
            </a:endParaRPr>
          </a:p>
        </p:txBody>
      </p:sp>
      <p:pic>
        <p:nvPicPr>
          <p:cNvPr id="190" name="Google Shape;190;p3"/>
          <p:cNvPicPr preferRelativeResize="0"/>
          <p:nvPr/>
        </p:nvPicPr>
        <p:blipFill rotWithShape="1">
          <a:blip r:embed="rId3">
            <a:alphaModFix/>
          </a:blip>
          <a:srcRect/>
          <a:stretch/>
        </p:blipFill>
        <p:spPr>
          <a:xfrm>
            <a:off x="5500877" y="1709739"/>
            <a:ext cx="3643123" cy="5148262"/>
          </a:xfrm>
          <a:prstGeom prst="rect">
            <a:avLst/>
          </a:prstGeom>
          <a:noFill/>
          <a:ln>
            <a:noFill/>
          </a:ln>
        </p:spPr>
      </p:pic>
      <p:sp>
        <p:nvSpPr>
          <p:cNvPr id="191" name="Google Shape;191;p3"/>
          <p:cNvSpPr txBox="1"/>
          <p:nvPr/>
        </p:nvSpPr>
        <p:spPr>
          <a:xfrm>
            <a:off x="443345" y="895928"/>
            <a:ext cx="7333769" cy="93287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52880"/>
              </a:buClr>
              <a:buSzPts val="4400"/>
              <a:buFont typeface="Arial"/>
              <a:buNone/>
              <a:tabLst/>
              <a:defRPr/>
            </a:pPr>
            <a:r>
              <a:rPr kumimoji="0" lang="en-US" sz="4400" b="0" i="0" u="none" strike="noStrike" kern="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sym typeface="Arial"/>
              </a:rPr>
              <a:t>Goals</a:t>
            </a:r>
            <a:endParaRPr kumimoji="0" sz="4400" b="0" i="0" u="none" strike="noStrike" kern="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sym typeface="Arial"/>
            </a:endParaRPr>
          </a:p>
        </p:txBody>
      </p:sp>
    </p:spTree>
    <p:extLst>
      <p:ext uri="{BB962C8B-B14F-4D97-AF65-F5344CB8AC3E}">
        <p14:creationId xmlns:p14="http://schemas.microsoft.com/office/powerpoint/2010/main" val="1861732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149" y="1709739"/>
            <a:ext cx="6159408" cy="4857316"/>
          </a:xfrm>
        </p:spPr>
        <p:txBody>
          <a:bodyPr>
            <a:normAutofit/>
          </a:bodyPr>
          <a:lstStyle/>
          <a:p>
            <a:pPr lvl="0">
              <a:buClr>
                <a:srgbClr val="0C0C0C"/>
              </a:buClr>
              <a:buSzPts val="2000"/>
            </a:pPr>
            <a:r>
              <a:rPr lang="en-US" sz="2000" dirty="0">
                <a:latin typeface="Akkurat Std Light" panose="020B0404020101020102" pitchFamily="34" charset="0"/>
                <a:cs typeface="Akkurat Std Light" panose="020B0404020101020102" pitchFamily="34" charset="0"/>
                <a:sym typeface="Arial"/>
              </a:rPr>
              <a:t>Understand the current landscape facing LGBTQ+ youth</a:t>
            </a:r>
          </a:p>
          <a:p>
            <a:pPr lvl="0">
              <a:buClr>
                <a:srgbClr val="0C0C0C"/>
              </a:buClr>
              <a:buSzPts val="2000"/>
            </a:pPr>
            <a:r>
              <a:rPr lang="en-US" sz="2000" dirty="0">
                <a:latin typeface="Akkurat Std Light" panose="020B0404020101020102" pitchFamily="34" charset="0"/>
                <a:cs typeface="Akkurat Std Light" panose="020B0404020101020102" pitchFamily="34" charset="0"/>
              </a:rPr>
              <a:t>Understand the positive impact of representation, LGBTQ+ inclusive curriculum, and affirmation for LGBTQ+ learners</a:t>
            </a:r>
          </a:p>
          <a:p>
            <a:pPr lvl="0">
              <a:buClr>
                <a:srgbClr val="0C0C0C"/>
              </a:buClr>
              <a:buSzPts val="2000"/>
            </a:pPr>
            <a:r>
              <a:rPr lang="en-US" sz="2000" dirty="0">
                <a:latin typeface="Akkurat Std Light" panose="020B0404020101020102" pitchFamily="34" charset="0"/>
                <a:cs typeface="Akkurat Std Light" panose="020B0404020101020102" pitchFamily="34" charset="0"/>
              </a:rPr>
              <a:t>Identify tools and resources for Celebrating LGBTQ+ identities throughout the curriculum </a:t>
            </a:r>
            <a:endParaRPr lang="en-US" sz="2000" dirty="0">
              <a:latin typeface="Akkurat Std Light" panose="020B0404020101020102" pitchFamily="34" charset="0"/>
              <a:cs typeface="Akkurat Std Light" panose="020B0404020101020102"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877" y="1709739"/>
            <a:ext cx="3643123" cy="5148262"/>
          </a:xfrm>
          <a:prstGeom prst="rect">
            <a:avLst/>
          </a:prstGeom>
        </p:spPr>
      </p:pic>
      <p:sp>
        <p:nvSpPr>
          <p:cNvPr id="5" name="Title 1"/>
          <p:cNvSpPr txBox="1">
            <a:spLocks/>
          </p:cNvSpPr>
          <p:nvPr/>
        </p:nvSpPr>
        <p:spPr>
          <a:xfrm>
            <a:off x="443345" y="895928"/>
            <a:ext cx="7333769" cy="932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52880"/>
                </a:solidFill>
                <a:effectLst/>
                <a:uLnTx/>
                <a:uFillTx/>
                <a:latin typeface="Sharp Sans Extrabold" pitchFamily="50" charset="0"/>
                <a:ea typeface="Sharp Sans Extrabold" pitchFamily="50" charset="0"/>
                <a:cs typeface="Sharp Sans Extrabold" pitchFamily="50" charset="0"/>
              </a:rPr>
              <a:t>Recap</a:t>
            </a:r>
            <a:endParaRPr kumimoji="0" lang="en-US" sz="4400" b="0" i="0" u="none" strike="noStrike" kern="120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endParaRPr>
          </a:p>
        </p:txBody>
      </p:sp>
    </p:spTree>
    <p:extLst>
      <p:ext uri="{BB962C8B-B14F-4D97-AF65-F5344CB8AC3E}">
        <p14:creationId xmlns:p14="http://schemas.microsoft.com/office/powerpoint/2010/main" val="4060495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149" y="1709739"/>
            <a:ext cx="6159408" cy="4857316"/>
          </a:xfrm>
        </p:spPr>
        <p:txBody>
          <a:bodyPr>
            <a:normAutofit/>
          </a:bodyPr>
          <a:lstStyle/>
          <a:p>
            <a:pPr marL="0" indent="0" fontAlgn="base">
              <a:buNone/>
            </a:pPr>
            <a:r>
              <a:rPr lang="en-US" sz="2000" dirty="0" smtClean="0"/>
              <a:t>One thing </a:t>
            </a:r>
            <a:r>
              <a:rPr lang="en-US" sz="2000" dirty="0"/>
              <a:t>that you are taking </a:t>
            </a:r>
            <a:r>
              <a:rPr lang="en-US" sz="2000"/>
              <a:t>away </a:t>
            </a:r>
            <a:r>
              <a:rPr lang="en-US" sz="2000" smtClean="0"/>
              <a:t>with:</a:t>
            </a:r>
          </a:p>
          <a:p>
            <a:pPr marL="0" indent="0" fontAlgn="base">
              <a:buNone/>
            </a:pPr>
            <a:endParaRPr lang="en-US" sz="2000" dirty="0" smtClean="0"/>
          </a:p>
          <a:p>
            <a:pPr lvl="1" fontAlgn="base"/>
            <a:r>
              <a:rPr lang="en-US" sz="2000" dirty="0" smtClean="0"/>
              <a:t> </a:t>
            </a:r>
            <a:r>
              <a:rPr lang="en-US" sz="2000" b="1" dirty="0"/>
              <a:t>your </a:t>
            </a:r>
            <a:r>
              <a:rPr lang="en-US" sz="2000" b="1" dirty="0" smtClean="0"/>
              <a:t>head (</a:t>
            </a:r>
            <a:r>
              <a:rPr lang="en-US" sz="2000" dirty="0" smtClean="0"/>
              <a:t>something that you learned)</a:t>
            </a:r>
            <a:endParaRPr lang="en-US" sz="2000" b="1" dirty="0" smtClean="0"/>
          </a:p>
          <a:p>
            <a:pPr lvl="1" fontAlgn="base"/>
            <a:r>
              <a:rPr lang="en-US" sz="2000" b="1" dirty="0" smtClean="0"/>
              <a:t>your heart</a:t>
            </a:r>
            <a:r>
              <a:rPr lang="en-US" sz="2000" b="1" dirty="0"/>
              <a:t> </a:t>
            </a:r>
            <a:r>
              <a:rPr lang="en-US" sz="2000" dirty="0" smtClean="0"/>
              <a:t>(something that you feel)</a:t>
            </a:r>
          </a:p>
          <a:p>
            <a:pPr lvl="1" fontAlgn="base"/>
            <a:r>
              <a:rPr lang="en-US" sz="2000" b="1" dirty="0" smtClean="0"/>
              <a:t>or </a:t>
            </a:r>
            <a:r>
              <a:rPr lang="en-US" sz="2000" b="1" dirty="0"/>
              <a:t>your hands</a:t>
            </a:r>
            <a:r>
              <a:rPr lang="en-US" sz="2000" dirty="0"/>
              <a:t> </a:t>
            </a:r>
            <a:r>
              <a:rPr lang="en-US" sz="2000" dirty="0" smtClean="0"/>
              <a:t>(something </a:t>
            </a:r>
            <a:r>
              <a:rPr lang="en-US" sz="2000" dirty="0"/>
              <a:t>that you can do).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877" y="1709739"/>
            <a:ext cx="3643123" cy="5148262"/>
          </a:xfrm>
          <a:prstGeom prst="rect">
            <a:avLst/>
          </a:prstGeom>
        </p:spPr>
      </p:pic>
      <p:sp>
        <p:nvSpPr>
          <p:cNvPr id="5" name="Title 1"/>
          <p:cNvSpPr txBox="1">
            <a:spLocks/>
          </p:cNvSpPr>
          <p:nvPr/>
        </p:nvSpPr>
        <p:spPr>
          <a:xfrm>
            <a:off x="443345" y="895928"/>
            <a:ext cx="7333769" cy="9328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52880"/>
                </a:solidFill>
                <a:effectLst/>
                <a:uLnTx/>
                <a:uFillTx/>
                <a:latin typeface="Sharp Sans Extrabold" pitchFamily="50" charset="0"/>
                <a:ea typeface="Sharp Sans Extrabold" pitchFamily="50" charset="0"/>
                <a:cs typeface="Sharp Sans Extrabold" pitchFamily="50" charset="0"/>
              </a:rPr>
              <a:t>Share Back</a:t>
            </a:r>
            <a:endParaRPr kumimoji="0" lang="en-US" sz="4400" b="0" i="0" u="none" strike="noStrike" kern="120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endParaRPr>
          </a:p>
        </p:txBody>
      </p:sp>
    </p:spTree>
    <p:extLst>
      <p:ext uri="{BB962C8B-B14F-4D97-AF65-F5344CB8AC3E}">
        <p14:creationId xmlns:p14="http://schemas.microsoft.com/office/powerpoint/2010/main" val="88391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7018" y="526473"/>
            <a:ext cx="8672946" cy="1681484"/>
          </a:xfrm>
        </p:spPr>
        <p:txBody>
          <a:bodyPr>
            <a:normAutofit fontScale="90000"/>
          </a:bodyPr>
          <a:lstStyle/>
          <a:p>
            <a:pPr algn="r" rtl="1"/>
            <a:r>
              <a:rPr lang="he-IL" sz="5600" b="1" dirty="0">
                <a:solidFill>
                  <a:schemeClr val="bg1"/>
                </a:solidFill>
                <a:cs typeface="+mn-cs"/>
              </a:rPr>
              <a:t>לא עליך המלאכה</a:t>
            </a:r>
            <a:r>
              <a:rPr lang="he-IL" sz="5600" dirty="0">
                <a:solidFill>
                  <a:schemeClr val="bg1"/>
                </a:solidFill>
                <a:cs typeface="+mn-cs"/>
              </a:rPr>
              <a:t> לגמור, ולא אתה בן חורין ליבטל ממנה.</a:t>
            </a:r>
            <a:r>
              <a:rPr lang="he-IL" dirty="0">
                <a:solidFill>
                  <a:schemeClr val="bg1"/>
                </a:solidFill>
                <a:cs typeface="+mn-cs"/>
              </a:rPr>
              <a:t> </a:t>
            </a:r>
            <a:r>
              <a:rPr lang="en-US" dirty="0">
                <a:solidFill>
                  <a:schemeClr val="bg1"/>
                </a:solidFill>
                <a:cs typeface="+mn-cs"/>
              </a:rPr>
              <a:t/>
            </a:r>
            <a:br>
              <a:rPr lang="en-US" dirty="0">
                <a:solidFill>
                  <a:schemeClr val="bg1"/>
                </a:solidFill>
                <a:cs typeface="+mn-cs"/>
              </a:rPr>
            </a:br>
            <a:endParaRPr lang="en-US" sz="4800" dirty="0">
              <a:solidFill>
                <a:schemeClr val="bg1"/>
              </a:solidFill>
              <a:cs typeface="+mn-cs"/>
            </a:endParaRPr>
          </a:p>
        </p:txBody>
      </p:sp>
      <p:sp>
        <p:nvSpPr>
          <p:cNvPr id="6" name="TextBox 5"/>
          <p:cNvSpPr txBox="1"/>
          <p:nvPr/>
        </p:nvSpPr>
        <p:spPr>
          <a:xfrm>
            <a:off x="694471" y="1994009"/>
            <a:ext cx="785840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Lo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aleikha</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ham’lakha</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ligmor</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velo</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atah</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ben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khorin</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lehibatel</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 </a:t>
            </a:r>
            <a:r>
              <a:rPr kumimoji="0" lang="en-US" sz="3600" b="0" i="1" u="none" strike="noStrike" kern="1200" cap="none" spc="0" normalizeH="0" baseline="0" noProof="0" dirty="0" err="1"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mimenah</a:t>
            </a:r>
            <a:r>
              <a:rPr kumimoji="0" lang="en-US" sz="3600" b="0" i="1" u="none" strike="noStrike" kern="1200" cap="none" spc="0" normalizeH="0" baseline="0" noProof="0" dirty="0" smtClean="0">
                <a:ln>
                  <a:noFill/>
                </a:ln>
                <a:solidFill>
                  <a:prstClr val="white"/>
                </a:solidFill>
                <a:effectLst/>
                <a:uLnTx/>
                <a:uFillTx/>
                <a:latin typeface="Akkurat Std Light" panose="020B0404020101020102" pitchFamily="34" charset="0"/>
                <a:ea typeface="Sharp Sans Extrabold" pitchFamily="50" charset="0"/>
                <a:cs typeface="Akkurat Std Light" panose="020B0404020101020102"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It </a:t>
            </a:r>
            <a:r>
              <a:rPr kumimoji="0" lang="en-US" sz="4400" b="0" i="0" u="none" strike="noStrike" kern="1200" cap="none" spc="0" normalizeH="0" baseline="0" noProof="0" dirty="0">
                <a:ln>
                  <a:noFill/>
                </a:ln>
                <a:solidFill>
                  <a:prstClr val="white"/>
                </a:solidFill>
                <a:effectLst/>
                <a:uLnTx/>
                <a:uFillTx/>
                <a:latin typeface="Sharp Sans Extrabold" pitchFamily="50" charset="0"/>
                <a:ea typeface="Sharp Sans Extrabold" pitchFamily="50" charset="0"/>
                <a:cs typeface="Sharp Sans Extrabold" pitchFamily="50" charset="0"/>
              </a:rPr>
              <a:t>is not </a:t>
            </a:r>
            <a:r>
              <a:rPr kumimoji="0" lang="en-US" sz="44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upon </a:t>
            </a:r>
            <a:r>
              <a:rPr kumimoji="0" lang="en-US" sz="4400" b="0" i="0" u="none" strike="noStrike" kern="1200" cap="none" spc="0" normalizeH="0" baseline="0" noProof="0" dirty="0">
                <a:ln>
                  <a:noFill/>
                </a:ln>
                <a:solidFill>
                  <a:prstClr val="white"/>
                </a:solidFill>
                <a:effectLst/>
                <a:uLnTx/>
                <a:uFillTx/>
                <a:latin typeface="Sharp Sans Extrabold" pitchFamily="50" charset="0"/>
                <a:ea typeface="Sharp Sans Extrabold" pitchFamily="50" charset="0"/>
                <a:cs typeface="Sharp Sans Extrabold" pitchFamily="50" charset="0"/>
              </a:rPr>
              <a:t>you to complete the work, but you </a:t>
            </a:r>
            <a:r>
              <a:rPr kumimoji="0" lang="en-US" sz="44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are not free to desist from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Sharp Sans Extrabold" pitchFamily="50" charset="0"/>
                <a:ea typeface="Sharp Sans Extrabold" pitchFamily="50" charset="0"/>
                <a:cs typeface="Sharp Sans Extrabold" pitchFamily="50" charset="0"/>
              </a:rPr>
              <a:t>	</a:t>
            </a:r>
            <a:r>
              <a:rPr kumimoji="0" lang="en-US" sz="48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				</a:t>
            </a:r>
            <a:r>
              <a:rPr kumimoji="0" lang="en-US" sz="28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 </a:t>
            </a:r>
            <a:r>
              <a:rPr kumimoji="0" lang="en-US" sz="2800" b="0" i="0" u="none" strike="noStrike" kern="1200" cap="none" spc="0" normalizeH="0" baseline="0" noProof="0" dirty="0" err="1" smtClean="0">
                <a:ln>
                  <a:noFill/>
                </a:ln>
                <a:solidFill>
                  <a:prstClr val="white"/>
                </a:solidFill>
                <a:effectLst/>
                <a:uLnTx/>
                <a:uFillTx/>
                <a:latin typeface="Sharp Sans Extrabold" pitchFamily="50" charset="0"/>
                <a:ea typeface="Sharp Sans Extrabold" pitchFamily="50" charset="0"/>
                <a:cs typeface="Sharp Sans Extrabold" pitchFamily="50" charset="0"/>
              </a:rPr>
              <a:t>Pirkei</a:t>
            </a:r>
            <a:r>
              <a:rPr kumimoji="0" lang="en-US" sz="28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 </a:t>
            </a:r>
            <a:r>
              <a:rPr kumimoji="0" lang="en-US" sz="2800" b="0" i="0" u="none" strike="noStrike" kern="1200" cap="none" spc="0" normalizeH="0" baseline="0" noProof="0" dirty="0" err="1" smtClean="0">
                <a:ln>
                  <a:noFill/>
                </a:ln>
                <a:solidFill>
                  <a:prstClr val="white"/>
                </a:solidFill>
                <a:effectLst/>
                <a:uLnTx/>
                <a:uFillTx/>
                <a:latin typeface="Sharp Sans Extrabold" pitchFamily="50" charset="0"/>
                <a:ea typeface="Sharp Sans Extrabold" pitchFamily="50" charset="0"/>
                <a:cs typeface="Sharp Sans Extrabold" pitchFamily="50" charset="0"/>
              </a:rPr>
              <a:t>Avot</a:t>
            </a:r>
            <a:r>
              <a:rPr kumimoji="0" lang="en-US" sz="2800" b="0" i="0" u="none" strike="noStrike" kern="1200" cap="none" spc="0" normalizeH="0" baseline="0" noProof="0" dirty="0" smtClean="0">
                <a:ln>
                  <a:noFill/>
                </a:ln>
                <a:solidFill>
                  <a:prstClr val="white"/>
                </a:solidFill>
                <a:effectLst/>
                <a:uLnTx/>
                <a:uFillTx/>
                <a:latin typeface="Sharp Sans Extrabold" pitchFamily="50" charset="0"/>
                <a:ea typeface="Sharp Sans Extrabold" pitchFamily="50" charset="0"/>
                <a:cs typeface="Sharp Sans Extrabold" pitchFamily="50" charset="0"/>
              </a:rPr>
              <a:t> 2:16</a:t>
            </a:r>
            <a:endParaRPr kumimoji="0" lang="en-US" sz="2800" b="0" i="0" u="none" strike="noStrike" kern="1200" cap="none" spc="0" normalizeH="0" baseline="0" noProof="0" dirty="0">
              <a:ln>
                <a:noFill/>
              </a:ln>
              <a:solidFill>
                <a:prstClr val="black"/>
              </a:solidFill>
              <a:effectLst/>
              <a:uLnTx/>
              <a:uFillTx/>
              <a:latin typeface="Sharp Sans Extrabold" pitchFamily="50" charset="0"/>
              <a:ea typeface="Sharp Sans Extrabold" pitchFamily="50" charset="0"/>
              <a:cs typeface="Sharp Sans Extrabold" pitchFamily="50" charset="0"/>
            </a:endParaRPr>
          </a:p>
        </p:txBody>
      </p:sp>
    </p:spTree>
    <p:extLst>
      <p:ext uri="{BB962C8B-B14F-4D97-AF65-F5344CB8AC3E}">
        <p14:creationId xmlns:p14="http://schemas.microsoft.com/office/powerpoint/2010/main" val="420093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txBox="1">
            <a:spLocks noGrp="1"/>
          </p:cNvSpPr>
          <p:nvPr>
            <p:ph type="body" idx="1"/>
          </p:nvPr>
        </p:nvSpPr>
        <p:spPr>
          <a:xfrm>
            <a:off x="457149" y="1524000"/>
            <a:ext cx="5564960" cy="520007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Growth and Learning Mindset</a:t>
            </a:r>
            <a:endParaRPr dirty="0">
              <a:latin typeface="Akkurat Std Light" panose="020B0404020101020102" pitchFamily="34" charset="0"/>
              <a:cs typeface="Akkurat Std Light" panose="020B0404020101020102" pitchFamily="34" charset="0"/>
            </a:endParaRPr>
          </a:p>
          <a:p>
            <a:pPr marL="0" lvl="0" indent="0" algn="l" rtl="0">
              <a:lnSpc>
                <a:spcPct val="120000"/>
              </a:lnSpc>
              <a:spcBef>
                <a:spcPts val="0"/>
              </a:spcBef>
              <a:spcAft>
                <a:spcPts val="0"/>
              </a:spcAft>
              <a:buClr>
                <a:schemeClr val="dk1"/>
              </a:buClr>
              <a:buSzPts val="2000"/>
              <a:buNone/>
            </a:pPr>
            <a:endParaRPr sz="2000" dirty="0">
              <a:solidFill>
                <a:schemeClr val="dk1"/>
              </a:solidFill>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Take Space/Make Space</a:t>
            </a:r>
            <a:endParaRPr dirty="0">
              <a:latin typeface="Akkurat Std Light" panose="020B0404020101020102" pitchFamily="34" charset="0"/>
              <a:cs typeface="Akkurat Std Light" panose="020B0404020101020102" pitchFamily="34" charset="0"/>
            </a:endParaRPr>
          </a:p>
          <a:p>
            <a:pPr marL="0" lvl="0" indent="0" algn="l" rtl="0">
              <a:lnSpc>
                <a:spcPct val="120000"/>
              </a:lnSpc>
              <a:spcBef>
                <a:spcPts val="0"/>
              </a:spcBef>
              <a:spcAft>
                <a:spcPts val="0"/>
              </a:spcAft>
              <a:buClr>
                <a:schemeClr val="dk1"/>
              </a:buClr>
              <a:buSzPts val="2000"/>
              <a:buNone/>
            </a:pPr>
            <a:endParaRPr sz="2000" dirty="0">
              <a:solidFill>
                <a:schemeClr val="dk1"/>
              </a:solidFill>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Take Lessons, Leave Stories</a:t>
            </a:r>
            <a:endParaRPr dirty="0">
              <a:latin typeface="Akkurat Std Light" panose="020B0404020101020102" pitchFamily="34" charset="0"/>
              <a:cs typeface="Akkurat Std Light" panose="020B0404020101020102" pitchFamily="34" charset="0"/>
            </a:endParaRPr>
          </a:p>
          <a:p>
            <a:pPr marL="0" lvl="0" indent="0" algn="l" rtl="0">
              <a:lnSpc>
                <a:spcPct val="120000"/>
              </a:lnSpc>
              <a:spcBef>
                <a:spcPts val="0"/>
              </a:spcBef>
              <a:spcAft>
                <a:spcPts val="0"/>
              </a:spcAft>
              <a:buClr>
                <a:schemeClr val="dk1"/>
              </a:buClr>
              <a:buSzPts val="2000"/>
              <a:buNone/>
            </a:pPr>
            <a:endParaRPr sz="2000" dirty="0">
              <a:solidFill>
                <a:schemeClr val="dk1"/>
              </a:solidFill>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Trust Intent, Tend Impact</a:t>
            </a:r>
            <a:endParaRPr dirty="0">
              <a:latin typeface="Akkurat Std Light" panose="020B0404020101020102" pitchFamily="34" charset="0"/>
              <a:cs typeface="Akkurat Std Light" panose="020B0404020101020102" pitchFamily="34" charset="0"/>
            </a:endParaRPr>
          </a:p>
          <a:p>
            <a:pPr marL="228600" lvl="0" indent="-101600" algn="l" rtl="0">
              <a:lnSpc>
                <a:spcPct val="120000"/>
              </a:lnSpc>
              <a:spcBef>
                <a:spcPts val="0"/>
              </a:spcBef>
              <a:spcAft>
                <a:spcPts val="0"/>
              </a:spcAft>
              <a:buClr>
                <a:schemeClr val="dk1"/>
              </a:buClr>
              <a:buSzPts val="2000"/>
              <a:buNone/>
            </a:pPr>
            <a:endParaRPr sz="2000" dirty="0">
              <a:solidFill>
                <a:schemeClr val="dk1"/>
              </a:solidFill>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Prepare for Non-closure</a:t>
            </a:r>
            <a:endParaRPr dirty="0">
              <a:latin typeface="Akkurat Std Light" panose="020B0404020101020102" pitchFamily="34" charset="0"/>
              <a:cs typeface="Akkurat Std Light" panose="020B0404020101020102" pitchFamily="34" charset="0"/>
            </a:endParaRPr>
          </a:p>
          <a:p>
            <a:pPr marL="228600" lvl="0" indent="-101600" algn="l" rtl="0">
              <a:lnSpc>
                <a:spcPct val="120000"/>
              </a:lnSpc>
              <a:spcBef>
                <a:spcPts val="0"/>
              </a:spcBef>
              <a:spcAft>
                <a:spcPts val="0"/>
              </a:spcAft>
              <a:buClr>
                <a:schemeClr val="dk1"/>
              </a:buClr>
              <a:buSzPts val="2000"/>
              <a:buNone/>
            </a:pPr>
            <a:endParaRPr sz="2000" dirty="0">
              <a:solidFill>
                <a:schemeClr val="dk1"/>
              </a:solidFill>
              <a:latin typeface="Akkurat Std Light" panose="020B0404020101020102" pitchFamily="34" charset="0"/>
              <a:cs typeface="Akkurat Std Light" panose="020B0404020101020102" pitchFamily="34" charset="0"/>
              <a:sym typeface="Arial"/>
            </a:endParaRPr>
          </a:p>
          <a:p>
            <a:pPr marL="228600" lvl="0" indent="-228600" algn="l" rtl="0">
              <a:lnSpc>
                <a:spcPct val="120000"/>
              </a:lnSpc>
              <a:spcBef>
                <a:spcPts val="0"/>
              </a:spcBef>
              <a:spcAft>
                <a:spcPts val="0"/>
              </a:spcAft>
              <a:buClr>
                <a:schemeClr val="dk1"/>
              </a:buClr>
              <a:buSzPts val="2000"/>
              <a:buChar char="•"/>
            </a:pPr>
            <a:r>
              <a:rPr lang="en-US" sz="2000" dirty="0">
                <a:solidFill>
                  <a:schemeClr val="dk1"/>
                </a:solidFill>
                <a:latin typeface="Akkurat Std Light" panose="020B0404020101020102" pitchFamily="34" charset="0"/>
                <a:cs typeface="Akkurat Std Light" panose="020B0404020101020102" pitchFamily="34" charset="0"/>
                <a:sym typeface="Arial"/>
              </a:rPr>
              <a:t>Have Fun!</a:t>
            </a:r>
            <a:endParaRPr dirty="0">
              <a:latin typeface="Akkurat Std Light" panose="020B0404020101020102" pitchFamily="34" charset="0"/>
              <a:cs typeface="Akkurat Std Light" panose="020B0404020101020102" pitchFamily="34" charset="0"/>
            </a:endParaRPr>
          </a:p>
        </p:txBody>
      </p:sp>
      <p:pic>
        <p:nvPicPr>
          <p:cNvPr id="198" name="Google Shape;198;p4"/>
          <p:cNvPicPr preferRelativeResize="0"/>
          <p:nvPr/>
        </p:nvPicPr>
        <p:blipFill rotWithShape="1">
          <a:blip r:embed="rId3">
            <a:alphaModFix/>
          </a:blip>
          <a:srcRect/>
          <a:stretch/>
        </p:blipFill>
        <p:spPr>
          <a:xfrm>
            <a:off x="5500877" y="1709739"/>
            <a:ext cx="3643123" cy="5148262"/>
          </a:xfrm>
          <a:prstGeom prst="rect">
            <a:avLst/>
          </a:prstGeom>
          <a:noFill/>
          <a:ln>
            <a:noFill/>
          </a:ln>
        </p:spPr>
      </p:pic>
      <p:sp>
        <p:nvSpPr>
          <p:cNvPr id="199" name="Google Shape;199;p4"/>
          <p:cNvSpPr txBox="1"/>
          <p:nvPr/>
        </p:nvSpPr>
        <p:spPr>
          <a:xfrm>
            <a:off x="457149" y="581683"/>
            <a:ext cx="7333769" cy="7945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52880"/>
              </a:buClr>
              <a:buSzPts val="4400"/>
              <a:buFont typeface="Arial"/>
              <a:buNone/>
              <a:tabLst/>
              <a:defRPr/>
            </a:pPr>
            <a:r>
              <a:rPr kumimoji="0" lang="en-US" sz="4400" b="0" i="0" u="none" strike="noStrike" kern="0" cap="none" spc="0" normalizeH="0" baseline="0" noProof="0" dirty="0" err="1">
                <a:ln>
                  <a:noFill/>
                </a:ln>
                <a:solidFill>
                  <a:srgbClr val="F52880"/>
                </a:solidFill>
                <a:effectLst/>
                <a:uLnTx/>
                <a:uFillTx/>
                <a:latin typeface="Sharp Sans Extrabold" pitchFamily="50" charset="0"/>
                <a:ea typeface="Sharp Sans Extrabold" pitchFamily="50" charset="0"/>
                <a:cs typeface="Sharp Sans Extrabold" pitchFamily="50" charset="0"/>
                <a:sym typeface="Arial"/>
              </a:rPr>
              <a:t>Kavvanot</a:t>
            </a:r>
            <a:r>
              <a:rPr kumimoji="0" lang="en-US" sz="4400" b="0" i="0" u="none" strike="noStrike" kern="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sym typeface="Arial"/>
              </a:rPr>
              <a:t> - Intentions</a:t>
            </a:r>
            <a:endParaRPr kumimoji="0" sz="4400" b="0" i="0" u="none" strike="noStrike" kern="0" cap="none" spc="0" normalizeH="0" baseline="0" noProof="0" dirty="0">
              <a:ln>
                <a:noFill/>
              </a:ln>
              <a:solidFill>
                <a:srgbClr val="F52880"/>
              </a:solidFill>
              <a:effectLst/>
              <a:uLnTx/>
              <a:uFillTx/>
              <a:latin typeface="Sharp Sans Extrabold" pitchFamily="50" charset="0"/>
              <a:ea typeface="Sharp Sans Extrabold" pitchFamily="50" charset="0"/>
              <a:cs typeface="Sharp Sans Extrabold" pitchFamily="50" charset="0"/>
              <a:sym typeface="Arial"/>
            </a:endParaRPr>
          </a:p>
        </p:txBody>
      </p:sp>
    </p:spTree>
    <p:extLst>
      <p:ext uri="{BB962C8B-B14F-4D97-AF65-F5344CB8AC3E}">
        <p14:creationId xmlns:p14="http://schemas.microsoft.com/office/powerpoint/2010/main" val="316876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
          <p:cNvSpPr txBox="1">
            <a:spLocks noGrp="1"/>
          </p:cNvSpPr>
          <p:nvPr>
            <p:ph type="title"/>
          </p:nvPr>
        </p:nvSpPr>
        <p:spPr>
          <a:xfrm>
            <a:off x="457199" y="14"/>
            <a:ext cx="7319913" cy="5861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Arial"/>
              <a:buNone/>
            </a:pPr>
            <a:r>
              <a:rPr lang="en-US" dirty="0">
                <a:solidFill>
                  <a:schemeClr val="lt1"/>
                </a:solidFill>
                <a:latin typeface="Sharp Sans Extrabold" pitchFamily="50" charset="0"/>
                <a:ea typeface="Sharp Sans Extrabold" pitchFamily="50" charset="0"/>
                <a:cs typeface="Sharp Sans Extrabold" pitchFamily="50" charset="0"/>
              </a:rPr>
              <a:t>The “Why” </a:t>
            </a:r>
            <a:endParaRPr dirty="0">
              <a:solidFill>
                <a:schemeClr val="lt1"/>
              </a:solidFill>
              <a:latin typeface="Sharp Sans Extrabold" pitchFamily="50" charset="0"/>
              <a:ea typeface="Sharp Sans Extrabold" pitchFamily="50" charset="0"/>
              <a:cs typeface="Sharp Sans Extrabold" pitchFamily="50" charset="0"/>
            </a:endParaRPr>
          </a:p>
        </p:txBody>
      </p:sp>
    </p:spTree>
    <p:extLst>
      <p:ext uri="{BB962C8B-B14F-4D97-AF65-F5344CB8AC3E}">
        <p14:creationId xmlns:p14="http://schemas.microsoft.com/office/powerpoint/2010/main" val="2664316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83447" y="-22652"/>
            <a:ext cx="5290015" cy="6880652"/>
          </a:xfrm>
          <a:prstGeom prst="rect">
            <a:avLst/>
          </a:prstGeom>
        </p:spPr>
      </p:pic>
    </p:spTree>
    <p:extLst>
      <p:ext uri="{BB962C8B-B14F-4D97-AF65-F5344CB8AC3E}">
        <p14:creationId xmlns:p14="http://schemas.microsoft.com/office/powerpoint/2010/main" val="242856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Journal/Reflect</a:t>
            </a:r>
            <a:r>
              <a:rPr lang="en-US" dirty="0" smtClean="0"/>
              <a:t>:</a:t>
            </a:r>
            <a:endParaRPr lang="en-US" dirty="0"/>
          </a:p>
        </p:txBody>
      </p:sp>
      <p:pic>
        <p:nvPicPr>
          <p:cNvPr id="5" name="Picture 4">
            <a:extLst>
              <a:ext uri="{FF2B5EF4-FFF2-40B4-BE49-F238E27FC236}">
                <a16:creationId xmlns:a16="http://schemas.microsoft.com/office/drawing/2014/main" id="{9FCDECC5-8F49-4852-B2BF-D077E34F2988}"/>
              </a:ext>
            </a:extLst>
          </p:cNvPr>
          <p:cNvPicPr>
            <a:picLocks noChangeAspect="1"/>
          </p:cNvPicPr>
          <p:nvPr/>
        </p:nvPicPr>
        <p:blipFill>
          <a:blip r:embed="rId3"/>
          <a:stretch>
            <a:fillRect/>
          </a:stretch>
        </p:blipFill>
        <p:spPr>
          <a:xfrm>
            <a:off x="7398962" y="5805853"/>
            <a:ext cx="1870683" cy="1068961"/>
          </a:xfrm>
          <a:prstGeom prst="rect">
            <a:avLst/>
          </a:prstGeom>
        </p:spPr>
      </p:pic>
      <p:sp>
        <p:nvSpPr>
          <p:cNvPr id="3" name="Rectangle 2"/>
          <p:cNvSpPr/>
          <p:nvPr/>
        </p:nvSpPr>
        <p:spPr>
          <a:xfrm>
            <a:off x="535963" y="2656557"/>
            <a:ext cx="779834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333333"/>
                </a:solidFill>
                <a:effectLst/>
                <a:uLnTx/>
                <a:uFillTx/>
                <a:latin typeface="Akkurat Std Light" panose="020B0404020101020102" pitchFamily="34" charset="0"/>
                <a:ea typeface="+mn-ea"/>
                <a:cs typeface="Akkurat Std Light" panose="020B0404020101020102" pitchFamily="34" charset="0"/>
              </a:rPr>
              <a:t>Do</a:t>
            </a:r>
            <a:r>
              <a:rPr kumimoji="0" lang="en-US" sz="2000" b="0" i="0" u="none" strike="noStrike" kern="1200" cap="none" spc="0" normalizeH="0" noProof="0" dirty="0" smtClean="0">
                <a:ln>
                  <a:noFill/>
                </a:ln>
                <a:solidFill>
                  <a:srgbClr val="333333"/>
                </a:solidFill>
                <a:effectLst/>
                <a:uLnTx/>
                <a:uFillTx/>
                <a:latin typeface="Akkurat Std Light" panose="020B0404020101020102" pitchFamily="34" charset="0"/>
                <a:ea typeface="+mn-ea"/>
                <a:cs typeface="Akkurat Std Light" panose="020B0404020101020102" pitchFamily="34" charset="0"/>
              </a:rPr>
              <a:t> any of those values show up directly or indirectly in your school’s mission, vision, or values statements?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dirty="0" smtClean="0">
              <a:ln>
                <a:noFill/>
              </a:ln>
              <a:solidFill>
                <a:srgbClr val="333333"/>
              </a:solidFill>
              <a:effectLst/>
              <a:uLnTx/>
              <a:uFillTx/>
              <a:latin typeface="Akkurat Std Light" panose="020B0404020101020102" pitchFamily="34" charset="0"/>
              <a:ea typeface="+mn-ea"/>
              <a:cs typeface="Akkurat Std Light" panose="020B0404020101020102"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solidFill>
                  <a:srgbClr val="333333"/>
                </a:solidFill>
                <a:latin typeface="Akkurat Std Light" panose="020B0404020101020102" pitchFamily="34" charset="0"/>
                <a:cs typeface="Akkurat Std Light" panose="020B0404020101020102" pitchFamily="34" charset="0"/>
              </a:rPr>
              <a:t>How might LGBTQ+ belonging already align with your core values?</a:t>
            </a:r>
            <a:endParaRPr kumimoji="0" lang="en-US" sz="2000" b="0" i="0" u="none" strike="noStrike" kern="1200" cap="none" spc="0" normalizeH="0" baseline="0" noProof="0" dirty="0">
              <a:ln>
                <a:noFill/>
              </a:ln>
              <a:solidFill>
                <a:srgbClr val="333333"/>
              </a:solidFill>
              <a:effectLst/>
              <a:uLnTx/>
              <a:uFillTx/>
              <a:latin typeface="Akkurat Std Light" panose="020B0404020101020102" pitchFamily="34" charset="0"/>
              <a:ea typeface="+mn-ea"/>
              <a:cs typeface="Akkurat Std Light" panose="020B0404020101020102" pitchFamily="34" charset="0"/>
            </a:endParaRPr>
          </a:p>
        </p:txBody>
      </p:sp>
    </p:spTree>
    <p:extLst>
      <p:ext uri="{BB962C8B-B14F-4D97-AF65-F5344CB8AC3E}">
        <p14:creationId xmlns:p14="http://schemas.microsoft.com/office/powerpoint/2010/main" val="134806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txBox="1">
            <a:spLocks noGrp="1"/>
          </p:cNvSpPr>
          <p:nvPr>
            <p:ph type="title"/>
          </p:nvPr>
        </p:nvSpPr>
        <p:spPr>
          <a:xfrm>
            <a:off x="457199" y="854870"/>
            <a:ext cx="7319913" cy="440054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C0C0C"/>
              </a:buClr>
              <a:buSzPts val="6000"/>
              <a:buFont typeface="Arial"/>
              <a:buNone/>
            </a:pPr>
            <a:r>
              <a:rPr lang="en-US" dirty="0">
                <a:solidFill>
                  <a:srgbClr val="0C0C0C"/>
                </a:solidFill>
                <a:latin typeface="Sharp Sans Extrabold" pitchFamily="50" charset="0"/>
                <a:ea typeface="Sharp Sans Extrabold" pitchFamily="50" charset="0"/>
                <a:cs typeface="Sharp Sans Extrabold" pitchFamily="50" charset="0"/>
              </a:rPr>
              <a:t>Understanding the Current Landscape</a:t>
            </a:r>
            <a:endParaRPr dirty="0">
              <a:solidFill>
                <a:srgbClr val="0C0C0C"/>
              </a:solidFill>
              <a:latin typeface="Sharp Sans Extrabold" pitchFamily="50" charset="0"/>
              <a:ea typeface="Sharp Sans Extrabold" pitchFamily="50" charset="0"/>
              <a:cs typeface="Sharp Sans Extrabold" pitchFamily="50" charset="0"/>
            </a:endParaRPr>
          </a:p>
        </p:txBody>
      </p:sp>
    </p:spTree>
    <p:extLst>
      <p:ext uri="{BB962C8B-B14F-4D97-AF65-F5344CB8AC3E}">
        <p14:creationId xmlns:p14="http://schemas.microsoft.com/office/powerpoint/2010/main" val="148419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57" y="292090"/>
            <a:ext cx="7565011" cy="1100015"/>
          </a:xfrm>
        </p:spPr>
        <p:txBody>
          <a:bodyPr/>
          <a:lstStyle/>
          <a:p>
            <a:r>
              <a:rPr lang="en-US" dirty="0" smtClean="0">
                <a:solidFill>
                  <a:srgbClr val="FEC553"/>
                </a:solidFill>
              </a:rPr>
              <a:t>Brainstorm</a:t>
            </a:r>
            <a:endParaRPr lang="en-US" dirty="0">
              <a:solidFill>
                <a:srgbClr val="FEC553"/>
              </a:solidFill>
            </a:endParaRPr>
          </a:p>
        </p:txBody>
      </p:sp>
      <p:sp>
        <p:nvSpPr>
          <p:cNvPr id="3" name="Text Placeholder 2"/>
          <p:cNvSpPr>
            <a:spLocks noGrp="1"/>
          </p:cNvSpPr>
          <p:nvPr>
            <p:ph type="body" sz="quarter" idx="14"/>
          </p:nvPr>
        </p:nvSpPr>
        <p:spPr>
          <a:xfrm>
            <a:off x="457204" y="1456267"/>
            <a:ext cx="8339984" cy="5073841"/>
          </a:xfrm>
        </p:spPr>
        <p:txBody>
          <a:bodyPr>
            <a:normAutofit/>
          </a:bodyPr>
          <a:lstStyle/>
          <a:p>
            <a:r>
              <a:rPr lang="en-US" sz="2400" dirty="0" smtClean="0"/>
              <a:t>What do you need in order to feel ready to learn?</a:t>
            </a:r>
          </a:p>
          <a:p>
            <a:endParaRPr lang="en-US" sz="2400" dirty="0"/>
          </a:p>
          <a:p>
            <a:r>
              <a:rPr lang="en-US" sz="2400" dirty="0" smtClean="0"/>
              <a:t>Consider</a:t>
            </a:r>
          </a:p>
          <a:p>
            <a:pPr marL="342900" indent="-342900">
              <a:buFont typeface="Arial" panose="020B0604020202020204" pitchFamily="34" charset="0"/>
              <a:buChar char="•"/>
            </a:pPr>
            <a:r>
              <a:rPr lang="en-US" sz="2400" dirty="0" smtClean="0"/>
              <a:t>Physical Tools / Environment</a:t>
            </a:r>
          </a:p>
          <a:p>
            <a:pPr marL="342900" indent="-342900">
              <a:buFont typeface="Arial" panose="020B0604020202020204" pitchFamily="34" charset="0"/>
              <a:buChar char="•"/>
            </a:pPr>
            <a:r>
              <a:rPr lang="en-US" sz="2400" dirty="0" smtClean="0"/>
              <a:t>Psychological Environment</a:t>
            </a:r>
          </a:p>
          <a:p>
            <a:pPr marL="342900" indent="-342900">
              <a:buFont typeface="Arial" panose="020B0604020202020204" pitchFamily="34" charset="0"/>
              <a:buChar char="•"/>
            </a:pPr>
            <a:r>
              <a:rPr lang="en-US" sz="2400" dirty="0" smtClean="0"/>
              <a:t>Framing or Context</a:t>
            </a:r>
          </a:p>
          <a:p>
            <a:pPr marL="342900" indent="-342900">
              <a:buFont typeface="Arial" panose="020B0604020202020204" pitchFamily="34" charset="0"/>
              <a:buChar char="•"/>
            </a:pPr>
            <a:r>
              <a:rPr lang="en-US" sz="2400" dirty="0" smtClean="0"/>
              <a:t>Relationships</a:t>
            </a:r>
            <a:endParaRPr lang="en-US" sz="2400" dirty="0"/>
          </a:p>
        </p:txBody>
      </p:sp>
      <p:pic>
        <p:nvPicPr>
          <p:cNvPr id="5" name="Picture 4">
            <a:extLst>
              <a:ext uri="{FF2B5EF4-FFF2-40B4-BE49-F238E27FC236}">
                <a16:creationId xmlns:a16="http://schemas.microsoft.com/office/drawing/2014/main" id="{F571C70F-814C-4D8F-AB38-2CE220EB63AD}"/>
              </a:ext>
            </a:extLst>
          </p:cNvPr>
          <p:cNvPicPr>
            <a:picLocks noChangeAspect="1"/>
          </p:cNvPicPr>
          <p:nvPr/>
        </p:nvPicPr>
        <p:blipFill>
          <a:blip r:embed="rId3"/>
          <a:stretch>
            <a:fillRect/>
          </a:stretch>
        </p:blipFill>
        <p:spPr>
          <a:xfrm>
            <a:off x="7398962" y="5805853"/>
            <a:ext cx="1870683" cy="1068961"/>
          </a:xfrm>
          <a:prstGeom prst="rect">
            <a:avLst/>
          </a:prstGeom>
        </p:spPr>
      </p:pic>
    </p:spTree>
    <p:extLst>
      <p:ext uri="{BB962C8B-B14F-4D97-AF65-F5344CB8AC3E}">
        <p14:creationId xmlns:p14="http://schemas.microsoft.com/office/powerpoint/2010/main" val="406871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TotalTime>
  <Words>2059</Words>
  <Application>Microsoft Office PowerPoint</Application>
  <PresentationFormat>On-screen Show (4:3)</PresentationFormat>
  <Paragraphs>188</Paragraphs>
  <Slides>32</Slides>
  <Notes>30</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32</vt:i4>
      </vt:variant>
    </vt:vector>
  </HeadingPairs>
  <TitlesOfParts>
    <vt:vector size="52" baseType="lpstr">
      <vt:lpstr>Akkurat Std</vt:lpstr>
      <vt:lpstr>Akkurat Std Light</vt:lpstr>
      <vt:lpstr>Arial</vt:lpstr>
      <vt:lpstr>Calibri</vt:lpstr>
      <vt:lpstr>Calibri Light</vt:lpstr>
      <vt:lpstr>Sharp Sans Extrabold</vt:lpstr>
      <vt:lpstr>Tahoma</vt:lpstr>
      <vt:lpstr>1_Office Theme</vt:lpstr>
      <vt:lpstr>2_Office Theme</vt:lpstr>
      <vt:lpstr>3_Office Theme</vt:lpstr>
      <vt:lpstr>4_Office Theme</vt:lpstr>
      <vt:lpstr>Office Theme</vt:lpstr>
      <vt:lpstr>5_Office Theme</vt:lpstr>
      <vt:lpstr>6_Office Theme</vt:lpstr>
      <vt:lpstr>7_Office Theme</vt:lpstr>
      <vt:lpstr>8_Office Theme</vt:lpstr>
      <vt:lpstr>9_Office Theme</vt:lpstr>
      <vt:lpstr>10_Office Theme</vt:lpstr>
      <vt:lpstr>11_Office Theme</vt:lpstr>
      <vt:lpstr>12_Office Theme</vt:lpstr>
      <vt:lpstr> Through the Portal: Celebrating LGBTQ+ Identities Across the Curriculums  </vt:lpstr>
      <vt:lpstr>Keshet works for the full equality  of all LGBTQ Jews and our families in Jewish life. We strengthen Jewish communities. We equip Jewish organizations with the skills and knowledge to build LGBTQ-affirming communities, create spaces in which all queer Jewish youth feel seen and valued, and advance LGBTQ rights nationwide.  </vt:lpstr>
      <vt:lpstr>PowerPoint Presentation</vt:lpstr>
      <vt:lpstr>PowerPoint Presentation</vt:lpstr>
      <vt:lpstr>The “Why” </vt:lpstr>
      <vt:lpstr>PowerPoint Presentation</vt:lpstr>
      <vt:lpstr>Journal/Reflect:</vt:lpstr>
      <vt:lpstr>Understanding the Current Landscape</vt:lpstr>
      <vt:lpstr>Brainstorm</vt:lpstr>
      <vt:lpstr>Current State of LGBTQ+ Rights</vt:lpstr>
      <vt:lpstr>LGBTQ+ Youth</vt:lpstr>
      <vt:lpstr>LGBTQ+ Youth and Mental Health</vt:lpstr>
      <vt:lpstr>LGBTQ+ Youth Mental Health</vt:lpstr>
      <vt:lpstr>LGBTQ+ Youth Mental Health</vt:lpstr>
      <vt:lpstr>In School</vt:lpstr>
      <vt:lpstr>Our communal responsibility:</vt:lpstr>
      <vt:lpstr>PowerPoint Presentation</vt:lpstr>
      <vt:lpstr>Three Domains for Organizational Change</vt:lpstr>
      <vt:lpstr>PowerPoint Presentation</vt:lpstr>
      <vt:lpstr>PowerPoint Presentation</vt:lpstr>
      <vt:lpstr>Curriculum</vt:lpstr>
      <vt:lpstr>Talking About Identity &amp; Values</vt:lpstr>
      <vt:lpstr>Curriculum</vt:lpstr>
      <vt:lpstr>Keshet Resources on JEP Portal</vt:lpstr>
      <vt:lpstr>Representation: Assessing for Quality Media</vt:lpstr>
      <vt:lpstr>PowerPoint Presentation</vt:lpstr>
      <vt:lpstr>Affinity Spaces</vt:lpstr>
      <vt:lpstr>Building Culture of Feedback</vt:lpstr>
      <vt:lpstr>Questions and Conversation</vt:lpstr>
      <vt:lpstr>PowerPoint Presentation</vt:lpstr>
      <vt:lpstr>PowerPoint Presentation</vt:lpstr>
      <vt:lpstr>לא עליך המלאכה לגמור, ולא אתה בן חורין ליבטל ממנה.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LGBTQ+ Equality and Belonging s</dc:title>
  <dc:creator>Micah Buck-Yael</dc:creator>
  <cp:lastModifiedBy>Micah Buck-Yael</cp:lastModifiedBy>
  <cp:revision>6</cp:revision>
  <dcterms:created xsi:type="dcterms:W3CDTF">2023-05-11T19:08:02Z</dcterms:created>
  <dcterms:modified xsi:type="dcterms:W3CDTF">2023-05-12T13:33:08Z</dcterms:modified>
</cp:coreProperties>
</file>