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p:regular r:id="rId30"/>
      <p:bold r:id="rId31"/>
      <p:italic r:id="rId32"/>
      <p:boldItalic r:id="rId33"/>
    </p:embeddedFont>
    <p:embeddedFont>
      <p:font typeface="Montserra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XA+rJqw9oAVkGNpuoJ/2x9UbU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dc-md-va/2023/04/21/lgbtq-people-death-car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ebertpub.com/doi/abs/10.1089/jpm.2019.0542"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qr-code-generator.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exmed.com/healthcare-professionals-need-better-sexual-health-educa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Welcome. </a:t>
            </a:r>
            <a:endParaRPr/>
          </a:p>
          <a:p>
            <a:pPr indent="0" lvl="0" marL="0" rtl="0" algn="l">
              <a:lnSpc>
                <a:spcPct val="100000"/>
              </a:lnSpc>
              <a:spcBef>
                <a:spcPts val="0"/>
              </a:spcBef>
              <a:spcAft>
                <a:spcPts val="0"/>
              </a:spcAft>
              <a:buSzPts val="1400"/>
              <a:buNone/>
            </a:pPr>
            <a:r>
              <a:rPr lang="en-US"/>
              <a:t>Trainers who choose to make a brief land acknowledgement should do so as part of their introduction.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Quick lighthearted prompt in the chat or with your neighbors.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Introduce any relevant logistics – how and when to get trainer’s attention for questions, whether questions should be asked as they come up or at section breaks / Q&amp;A at the end, whether trainer will or will not be following the chat if online, etc. </a:t>
            </a:r>
            <a:endParaRPr/>
          </a:p>
          <a:p>
            <a:pPr indent="0" lvl="0" marL="0" rtl="0" algn="l">
              <a:lnSpc>
                <a:spcPct val="100000"/>
              </a:lnSpc>
              <a:spcBef>
                <a:spcPts val="0"/>
              </a:spcBef>
              <a:spcAft>
                <a:spcPts val="0"/>
              </a:spcAft>
              <a:buSzPts val="1400"/>
              <a:buNone/>
            </a:pPr>
            <a:r>
              <a:t/>
            </a:r>
            <a:endParaRPr/>
          </a:p>
        </p:txBody>
      </p:sp>
      <p:sp>
        <p:nvSpPr>
          <p:cNvPr id="141" name="Google Shape;1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34aec0447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f34aec0447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a:solidFill>
                  <a:srgbClr val="EE3780"/>
                </a:solidFill>
                <a:latin typeface="Arial"/>
                <a:ea typeface="Arial"/>
                <a:cs typeface="Arial"/>
                <a:sym typeface="Arial"/>
              </a:rPr>
              <a:t>although the census doesnt measure for LGBTQ+ folks, </a:t>
            </a:r>
            <a:r>
              <a:rPr b="1" lang="en-US">
                <a:solidFill>
                  <a:srgbClr val="EE3780"/>
                </a:solidFill>
                <a:latin typeface="Arial"/>
                <a:ea typeface="Arial"/>
                <a:cs typeface="Arial"/>
                <a:sym typeface="Arial"/>
              </a:rPr>
              <a:t>That number is expected to grow to around 7 million by 2030.</a:t>
            </a:r>
            <a:endParaRPr b="1">
              <a:solidFill>
                <a:srgbClr val="EE3780"/>
              </a:solidFill>
              <a:latin typeface="Arial"/>
              <a:ea typeface="Arial"/>
              <a:cs typeface="Arial"/>
              <a:sym typeface="Arial"/>
            </a:endParaRPr>
          </a:p>
          <a:p>
            <a:pPr indent="-292100" lvl="0" marL="457200" rtl="0" algn="l">
              <a:lnSpc>
                <a:spcPct val="115000"/>
              </a:lnSpc>
              <a:spcBef>
                <a:spcPts val="0"/>
              </a:spcBef>
              <a:spcAft>
                <a:spcPts val="0"/>
              </a:spcAft>
              <a:buClr>
                <a:srgbClr val="0C0C0C"/>
              </a:buClr>
              <a:buSzPts val="1000"/>
              <a:buFont typeface="Arial"/>
              <a:buChar char="●"/>
            </a:pPr>
            <a:r>
              <a:rPr lang="en-US" sz="1300">
                <a:highlight>
                  <a:schemeClr val="lt1"/>
                </a:highlight>
                <a:latin typeface="Arial"/>
                <a:ea typeface="Arial"/>
                <a:cs typeface="Arial"/>
                <a:sym typeface="Arial"/>
              </a:rPr>
              <a:t>Nearly 1 in 4 transgender people report having to teach their health care provider about transgender issues in order to receive appropriate care, and 15% report being asked invasive or unnecessary questions unrelated to the health care they are seeking at the time.16 88 percent of LGBT older people say they would feel more comfortable with long-term care services if they knew staff had been specifically trained about the needs of LGBT patients. More than two thirds say this would make them feel much more comfortable.</a:t>
            </a:r>
            <a:endParaRPr sz="1300">
              <a:highlight>
                <a:schemeClr val="lt1"/>
              </a:highlight>
              <a:latin typeface="Arial"/>
              <a:ea typeface="Arial"/>
              <a:cs typeface="Arial"/>
              <a:sym typeface="Arial"/>
            </a:endParaRPr>
          </a:p>
          <a:p>
            <a:pPr indent="0" lvl="0" marL="0" rtl="0" algn="l">
              <a:lnSpc>
                <a:spcPct val="115000"/>
              </a:lnSpc>
              <a:spcBef>
                <a:spcPts val="0"/>
              </a:spcBef>
              <a:spcAft>
                <a:spcPts val="0"/>
              </a:spcAft>
              <a:buNone/>
            </a:pPr>
            <a:r>
              <a:t/>
            </a:r>
            <a:endParaRPr sz="1900">
              <a:highlight>
                <a:schemeClr val="lt1"/>
              </a:highlight>
              <a:latin typeface="Arial"/>
              <a:ea typeface="Arial"/>
              <a:cs typeface="Arial"/>
              <a:sym typeface="Arial"/>
            </a:endParaRPr>
          </a:p>
        </p:txBody>
      </p:sp>
      <p:sp>
        <p:nvSpPr>
          <p:cNvPr id="213" name="Google Shape;213;g2f34aec0447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f34aec0447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f34aec0447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23850" lvl="0" marL="457200" rtl="0" algn="l">
              <a:lnSpc>
                <a:spcPct val="115000"/>
              </a:lnSpc>
              <a:spcBef>
                <a:spcPts val="0"/>
              </a:spcBef>
              <a:spcAft>
                <a:spcPts val="0"/>
              </a:spcAft>
              <a:buClr>
                <a:srgbClr val="0C0C0C"/>
              </a:buClr>
              <a:buSzPts val="1500"/>
              <a:buChar char="●"/>
            </a:pPr>
            <a:r>
              <a:rPr lang="en-US" sz="1500">
                <a:highlight>
                  <a:schemeClr val="lt1"/>
                </a:highlight>
                <a:latin typeface="Arial"/>
                <a:ea typeface="Arial"/>
                <a:cs typeface="Arial"/>
                <a:sym typeface="Arial"/>
              </a:rPr>
              <a:t>They are models of resilience, celebrating their identities while persevering through adversity and helping to bring about incredible change for all LGBT people over just a few short decades.</a:t>
            </a:r>
            <a:endParaRPr sz="1500">
              <a:highlight>
                <a:schemeClr val="lt1"/>
              </a:highlight>
              <a:latin typeface="Arial"/>
              <a:ea typeface="Arial"/>
              <a:cs typeface="Arial"/>
              <a:sym typeface="Arial"/>
            </a:endParaRPr>
          </a:p>
          <a:p>
            <a:pPr indent="-323850" lvl="0" marL="457200" rtl="0" algn="l">
              <a:lnSpc>
                <a:spcPct val="115000"/>
              </a:lnSpc>
              <a:spcBef>
                <a:spcPts val="0"/>
              </a:spcBef>
              <a:spcAft>
                <a:spcPts val="0"/>
              </a:spcAft>
              <a:buClr>
                <a:srgbClr val="0C0C0C"/>
              </a:buClr>
              <a:buSzPts val="1500"/>
              <a:buFont typeface="Arial"/>
              <a:buChar char="●"/>
            </a:pPr>
            <a:r>
              <a:rPr lang="en-US" sz="1500">
                <a:highlight>
                  <a:schemeClr val="lt1"/>
                </a:highlight>
                <a:latin typeface="Arial"/>
                <a:ea typeface="Arial"/>
                <a:cs typeface="Arial"/>
                <a:sym typeface="Arial"/>
              </a:rPr>
              <a:t>AND they aren’t always out or they may have gone back in the closet in care situations</a:t>
            </a:r>
            <a:endParaRPr sz="1500">
              <a:highlight>
                <a:schemeClr val="lt1"/>
              </a:highlight>
              <a:latin typeface="Arial"/>
              <a:ea typeface="Arial"/>
              <a:cs typeface="Arial"/>
              <a:sym typeface="Arial"/>
            </a:endParaRPr>
          </a:p>
        </p:txBody>
      </p:sp>
      <p:sp>
        <p:nvSpPr>
          <p:cNvPr id="221" name="Google Shape;221;g2f34aec0447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34aec044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f34aec044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f34aec044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1" marL="9144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Surviving each day in a world that wishes you dead demands charisma, uniqueness, nerve, and talent. </a:t>
            </a:r>
            <a:endParaRPr>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Queerness offers us ways of perceiving and being in the world around us while making and remaking it through a distinctly queer lens. </a:t>
            </a:r>
            <a:endParaRPr>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LGBTQ+ people are among the many communities who know what it’s like to live and die in a context of laws, policies, institutions and systems not designed for us, or that are intentionally designed to exclude or eradicate us or prevent us from forming families.</a:t>
            </a:r>
            <a:endParaRPr>
              <a:highlight>
                <a:schemeClr val="lt1"/>
              </a:highlight>
              <a:latin typeface="Arial"/>
              <a:ea typeface="Arial"/>
              <a:cs typeface="Arial"/>
              <a:sym typeface="Arial"/>
            </a:endParaRPr>
          </a:p>
          <a:p>
            <a:pPr indent="0" lvl="0" marL="914400" rtl="0" algn="l">
              <a:lnSpc>
                <a:spcPct val="115000"/>
              </a:lnSpc>
              <a:spcBef>
                <a:spcPts val="0"/>
              </a:spcBef>
              <a:spcAft>
                <a:spcPts val="0"/>
              </a:spcAft>
              <a:buNone/>
            </a:pPr>
            <a:r>
              <a:t/>
            </a:r>
            <a:endParaRPr>
              <a:highlight>
                <a:schemeClr val="lt1"/>
              </a:highlight>
              <a:latin typeface="Arial"/>
              <a:ea typeface="Arial"/>
              <a:cs typeface="Arial"/>
              <a:sym typeface="Arial"/>
            </a:endParaRPr>
          </a:p>
          <a:p>
            <a:pPr indent="0" lvl="0" marL="0" rtl="0" algn="l">
              <a:lnSpc>
                <a:spcPct val="115000"/>
              </a:lnSpc>
              <a:spcBef>
                <a:spcPts val="0"/>
              </a:spcBef>
              <a:spcAft>
                <a:spcPts val="0"/>
              </a:spcAft>
              <a:buNone/>
            </a:pPr>
            <a:r>
              <a:t/>
            </a:r>
            <a:endParaRPr>
              <a:highlight>
                <a:schemeClr val="lt1"/>
              </a:highlight>
              <a:latin typeface="Arial"/>
              <a:ea typeface="Arial"/>
              <a:cs typeface="Arial"/>
              <a:sym typeface="Arial"/>
            </a:endParaRPr>
          </a:p>
          <a:p>
            <a:pPr indent="0" lvl="0" marL="0" rtl="0" algn="l">
              <a:lnSpc>
                <a:spcPct val="115000"/>
              </a:lnSpc>
              <a:spcBef>
                <a:spcPts val="0"/>
              </a:spcBef>
              <a:spcAft>
                <a:spcPts val="0"/>
              </a:spcAft>
              <a:buNone/>
            </a:pPr>
            <a:r>
              <a:rPr lang="en-US" sz="1600">
                <a:highlight>
                  <a:schemeClr val="lt1"/>
                </a:highlight>
                <a:latin typeface="Arial"/>
                <a:ea typeface="Arial"/>
                <a:cs typeface="Arial"/>
                <a:sym typeface="Arial"/>
              </a:rPr>
              <a:t>While the conditions of LGBTQ+ people’s lives often push us into unwanted proximity with death, we have the power to reimagine how we die and how we mourn. This includes active resistance to the violence and oppression that cuts short too many LGBTQ+ people’s lives and an invitation to subvert the beliefs and practices getting in the way of </a:t>
            </a:r>
            <a:r>
              <a:rPr lang="en-US" sz="1600">
                <a:highlight>
                  <a:schemeClr val="lt1"/>
                </a:highlight>
                <a:latin typeface="Arial"/>
                <a:ea typeface="Arial"/>
                <a:cs typeface="Arial"/>
                <a:sym typeface="Arial"/>
                <a:extLst>
                  <a:ext uri="http://customooxmlschemas.google.com/">
                    <go:slidesCustomData xmlns:go="http://customooxmlschemas.google.com/" textRoundtripDataId="9"/>
                  </a:ext>
                </a:extLst>
              </a:rPr>
              <a:t>dying queerly</a:t>
            </a:r>
            <a:r>
              <a:rPr lang="en-US" sz="1600">
                <a:highlight>
                  <a:schemeClr val="lt1"/>
                </a:highlight>
                <a:latin typeface="Arial"/>
                <a:ea typeface="Arial"/>
                <a:cs typeface="Arial"/>
                <a:sym typeface="Arial"/>
              </a:rPr>
              <a:t>, on our own terms. </a:t>
            </a:r>
            <a:endParaRPr sz="1600">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34" name="Google Shape;23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f413928ba8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f413928ba8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GIven these histories, especially in the Jewish world, there is so much opportunity to build upon tradition and create new ritual and liturgy that speak to the unique experience of LGBTQ+ death and dying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living funeral (emet/shatzi) / party</a:t>
            </a:r>
            <a:endParaRPr/>
          </a:p>
        </p:txBody>
      </p:sp>
      <p:sp>
        <p:nvSpPr>
          <p:cNvPr id="242" name="Google Shape;242;g2f413928ba8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293d2d0e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293d2d0e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1" marL="9144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This is the case for medical care/ decision making, as well as decisions about burial/ritual and funeral</a:t>
            </a:r>
            <a:endParaRPr>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It might be crucial to do everything in your power to prevent the family you were born or adopted into from having any say in what happens to you at the end of your life. This is often a concern for LGBTQ+ people who are estranged from their families and for trans and non-binary people who need safeguards in place to ensure their gender identities are </a:t>
            </a:r>
            <a:r>
              <a:rPr lang="en-US">
                <a:highlight>
                  <a:schemeClr val="lt1"/>
                </a:highlight>
                <a:uFill>
                  <a:noFill/>
                </a:uFill>
                <a:latin typeface="Arial"/>
                <a:ea typeface="Arial"/>
                <a:cs typeface="Arial"/>
                <a:sym typeface="Arial"/>
                <a:hlinkClick r:id="rId2"/>
              </a:rPr>
              <a:t>respected</a:t>
            </a:r>
            <a:r>
              <a:rPr lang="en-US">
                <a:highlight>
                  <a:schemeClr val="lt1"/>
                </a:highlight>
                <a:latin typeface="Arial"/>
                <a:ea typeface="Arial"/>
                <a:cs typeface="Arial"/>
                <a:sym typeface="Arial"/>
              </a:rPr>
              <a:t> in the context of their end-of-life and funeral care.</a:t>
            </a:r>
            <a:endParaRPr>
              <a:highlight>
                <a:schemeClr val="lt1"/>
              </a:highlight>
              <a:latin typeface="Arial"/>
              <a:ea typeface="Arial"/>
              <a:cs typeface="Arial"/>
              <a:sym typeface="Arial"/>
            </a:endParaRPr>
          </a:p>
          <a:p>
            <a:pPr indent="-330200" lvl="1" marL="914400" rtl="0" algn="l">
              <a:lnSpc>
                <a:spcPct val="115000"/>
              </a:lnSpc>
              <a:spcBef>
                <a:spcPts val="0"/>
              </a:spcBef>
              <a:spcAft>
                <a:spcPts val="0"/>
              </a:spcAft>
              <a:buClr>
                <a:srgbClr val="0C0C0C"/>
              </a:buClr>
              <a:buSzPts val="1600"/>
              <a:buFont typeface="Arial"/>
              <a:buChar char="○"/>
            </a:pPr>
            <a:r>
              <a:rPr lang="en-US" sz="1450">
                <a:solidFill>
                  <a:srgbClr val="343333"/>
                </a:solidFill>
                <a:highlight>
                  <a:srgbClr val="FFFFFF"/>
                </a:highlight>
                <a:latin typeface="Times New Roman"/>
                <a:ea typeface="Times New Roman"/>
                <a:cs typeface="Times New Roman"/>
                <a:sym typeface="Times New Roman"/>
              </a:rPr>
              <a:t>For members of the LGBTQ community, dying without the legal protections of a living will or power of attorney could mean spending their final days without the support of the people who love them or being remembered in a funeral or memorial service in ways they wouldn’t have chosen to (by a deadname or old gender)</a:t>
            </a:r>
            <a:endParaRPr sz="1450">
              <a:solidFill>
                <a:srgbClr val="343333"/>
              </a:solidFill>
              <a:highlight>
                <a:srgbClr val="FFFFFF"/>
              </a:highlight>
              <a:latin typeface="Times New Roman"/>
              <a:ea typeface="Times New Roman"/>
              <a:cs typeface="Times New Roman"/>
              <a:sym typeface="Times New Roman"/>
            </a:endParaRPr>
          </a:p>
          <a:p>
            <a:pPr indent="-320675" lvl="1" marL="914400" rtl="0" algn="l">
              <a:lnSpc>
                <a:spcPct val="115000"/>
              </a:lnSpc>
              <a:spcBef>
                <a:spcPts val="0"/>
              </a:spcBef>
              <a:spcAft>
                <a:spcPts val="0"/>
              </a:spcAft>
              <a:buClr>
                <a:srgbClr val="343333"/>
              </a:buClr>
              <a:buSzPts val="1450"/>
              <a:buFont typeface="Times New Roman"/>
              <a:buChar char="○"/>
            </a:pPr>
            <a:r>
              <a:rPr lang="en-US" sz="1450">
                <a:solidFill>
                  <a:srgbClr val="343333"/>
                </a:solidFill>
                <a:highlight>
                  <a:srgbClr val="FFFFFF"/>
                </a:highlight>
                <a:latin typeface="Times New Roman"/>
                <a:ea typeface="Times New Roman"/>
                <a:cs typeface="Times New Roman"/>
                <a:sym typeface="Times New Roman"/>
              </a:rPr>
              <a:t>Before same-sex marriage was legal, there were horror stories about families swooping in and making medical decisions that didn’t accord with people’s wishes.</a:t>
            </a:r>
            <a:endParaRPr sz="1450">
              <a:solidFill>
                <a:srgbClr val="343333"/>
              </a:solidFill>
              <a:highlight>
                <a:srgbClr val="FFFFFF"/>
              </a:highlight>
              <a:latin typeface="Times New Roman"/>
              <a:ea typeface="Times New Roman"/>
              <a:cs typeface="Times New Roman"/>
              <a:sym typeface="Times New Roman"/>
            </a:endParaRPr>
          </a:p>
          <a:p>
            <a:pPr indent="-320675" lvl="1" marL="914400" rtl="0" algn="l">
              <a:lnSpc>
                <a:spcPct val="115000"/>
              </a:lnSpc>
              <a:spcBef>
                <a:spcPts val="0"/>
              </a:spcBef>
              <a:spcAft>
                <a:spcPts val="0"/>
              </a:spcAft>
              <a:buClr>
                <a:srgbClr val="343333"/>
              </a:buClr>
              <a:buSzPts val="1450"/>
              <a:buFont typeface="Times New Roman"/>
              <a:buChar char="○"/>
            </a:pPr>
            <a:r>
              <a:rPr lang="en-US" sz="1450">
                <a:highlight>
                  <a:srgbClr val="FFFFFF"/>
                </a:highlight>
                <a:latin typeface="Arial"/>
                <a:ea typeface="Arial"/>
                <a:cs typeface="Arial"/>
                <a:sym typeface="Arial"/>
              </a:rPr>
              <a:t>Historically, death for members of the LGBTQ community has signaled the beginning of a process of suppression of the fact that they were queer. This has played out in several ways, only one of which is restrictive cemetery regulations. Other times it’s the doing of disapproving family members.</a:t>
            </a:r>
            <a:endParaRPr sz="1450">
              <a:highlight>
                <a:srgbClr val="FFFFFF"/>
              </a:highlight>
              <a:latin typeface="Arial"/>
              <a:ea typeface="Arial"/>
              <a:cs typeface="Arial"/>
              <a:sym typeface="Arial"/>
            </a:endParaRPr>
          </a:p>
          <a:p>
            <a:pPr indent="-320675" lvl="1" marL="914400" rtl="0" algn="l">
              <a:lnSpc>
                <a:spcPct val="115000"/>
              </a:lnSpc>
              <a:spcBef>
                <a:spcPts val="0"/>
              </a:spcBef>
              <a:spcAft>
                <a:spcPts val="0"/>
              </a:spcAft>
              <a:buClr>
                <a:srgbClr val="0C0C0C"/>
              </a:buClr>
              <a:buSzPts val="1450"/>
              <a:buFont typeface="Arial"/>
              <a:buChar char="○"/>
            </a:pPr>
            <a:r>
              <a:rPr lang="en-US" sz="1450">
                <a:highlight>
                  <a:srgbClr val="FFFFFF"/>
                </a:highlight>
                <a:latin typeface="Arial"/>
                <a:ea typeface="Arial"/>
                <a:cs typeface="Arial"/>
                <a:sym typeface="Arial"/>
              </a:rPr>
              <a:t>Gravestones aren’t the only place where memorialization has historically been a vehicle for erasure. Written tributes of LGBTQ people have all too often included a lot of tiptoeing around the decedent’s sexual orientation. The not-so-secret code phrase for gay men of “lifelong bachelor” still stubbornly shows up on a few dozen paid death notices every year.</a:t>
            </a:r>
            <a:endParaRPr sz="145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249" name="Google Shape;249;g2f293d2d0e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4d56450ad_0_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f4d56450ad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Talking about forms, what language do your forms use? </a:t>
            </a:r>
            <a:r>
              <a:rPr lang="en-US"/>
              <a:t>Note that many of the ways that English speakers communicate include gender in ways that we do not think of. From greetings to common expressions, gender – and assumptions about gender – are frequently present. Try to use language that does not make assumptions!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often do we make assumptions about partners in a person’s life? And what sort of signal of safety (or not) does that give to the person we’re talking to?</a:t>
            </a:r>
            <a:endParaRPr/>
          </a:p>
        </p:txBody>
      </p:sp>
      <p:sp>
        <p:nvSpPr>
          <p:cNvPr id="256" name="Google Shape;256;g2f4d56450ad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50">
                <a:solidFill>
                  <a:srgbClr val="343333"/>
                </a:solidFill>
                <a:highlight>
                  <a:srgbClr val="FFFFFF"/>
                </a:highlight>
                <a:latin typeface="Times New Roman"/>
                <a:ea typeface="Times New Roman"/>
                <a:cs typeface="Times New Roman"/>
                <a:sym typeface="Times New Roman"/>
              </a:rPr>
              <a:t> A 2020 survey published in the </a:t>
            </a:r>
            <a:r>
              <a:rPr lang="en-US" sz="1450" u="sng">
                <a:solidFill>
                  <a:srgbClr val="343333"/>
                </a:solidFill>
                <a:highlight>
                  <a:srgbClr val="FFFFFF"/>
                </a:highlight>
                <a:latin typeface="Arial"/>
                <a:ea typeface="Arial"/>
                <a:cs typeface="Arial"/>
                <a:sym typeface="Arial"/>
                <a:hlinkClick r:id="rId2">
                  <a:extLst>
                    <a:ext uri="{A12FA001-AC4F-418D-AE19-62706E023703}">
                      <ahyp:hlinkClr val="tx"/>
                    </a:ext>
                  </a:extLst>
                </a:hlinkClick>
              </a:rPr>
              <a:t>Journal of Palliative Medicine</a:t>
            </a:r>
            <a:r>
              <a:rPr lang="en-US" sz="1450">
                <a:solidFill>
                  <a:srgbClr val="343333"/>
                </a:solidFill>
                <a:highlight>
                  <a:srgbClr val="FFFFFF"/>
                </a:highlight>
                <a:latin typeface="Times New Roman"/>
                <a:ea typeface="Times New Roman"/>
                <a:cs typeface="Times New Roman"/>
                <a:sym typeface="Times New Roman"/>
              </a:rPr>
              <a:t> found that nearly one-quarter of health care providers witnessed discrimination against LGBTQ patients in palliative care settings and nearly 30% of the respondents reported witnessing discrimination against LGBTQ spouses, partners, or people whom the patient had legally designated to make care decisions for them.</a:t>
            </a:r>
            <a:endParaRPr/>
          </a:p>
        </p:txBody>
      </p:sp>
      <p:sp>
        <p:nvSpPr>
          <p:cNvPr id="263" name="Google Shape;26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413928ba8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f413928ba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know that as a hevra kadisha, we have an advantage over people in other contexts when it comes to matters of respect and honor. The tahara room as it exists already is a space of ultimate body positivity. There is no judgment about body size or shape, medical conditions and devices, the state of the skin or hair or lack thereof. Our task is fundamentally and crucially nonjudgmental in nature.</a:t>
            </a:r>
            <a:endParaRPr/>
          </a:p>
          <a:p>
            <a:pPr indent="0" lvl="0" marL="0" rtl="0" algn="l">
              <a:spcBef>
                <a:spcPts val="0"/>
              </a:spcBef>
              <a:spcAft>
                <a:spcPts val="0"/>
              </a:spcAft>
              <a:buNone/>
            </a:pPr>
            <a:r>
              <a:t/>
            </a:r>
            <a:endParaRPr/>
          </a:p>
          <a:p>
            <a:pPr indent="0" lvl="0" marL="0" rtl="0" algn="l">
              <a:lnSpc>
                <a:spcPct val="110000"/>
              </a:lnSpc>
              <a:spcBef>
                <a:spcPts val="1000"/>
              </a:spcBef>
              <a:spcAft>
                <a:spcPts val="0"/>
              </a:spcAft>
              <a:buClr>
                <a:schemeClr val="dk1"/>
              </a:buClr>
              <a:buSzPts val="1100"/>
              <a:buFont typeface="Arial"/>
              <a:buNone/>
            </a:pPr>
            <a:r>
              <a:rPr lang="en-US" sz="1900">
                <a:solidFill>
                  <a:srgbClr val="0C0C0C"/>
                </a:solidFill>
                <a:latin typeface="Arial"/>
                <a:ea typeface="Arial"/>
                <a:cs typeface="Arial"/>
                <a:sym typeface="Arial"/>
              </a:rPr>
              <a:t>All people want to be treated with dignity, for trans people, the clearest expressions of that dignity include using their chosen name and pronouns.</a:t>
            </a:r>
            <a:endParaRPr sz="1900">
              <a:solidFill>
                <a:srgbClr val="0C0C0C"/>
              </a:solidFill>
              <a:latin typeface="Arial"/>
              <a:ea typeface="Arial"/>
              <a:cs typeface="Arial"/>
              <a:sym typeface="Arial"/>
            </a:endParaRPr>
          </a:p>
          <a:p>
            <a:pPr indent="0" lvl="0" marL="0" rtl="0" algn="l">
              <a:lnSpc>
                <a:spcPct val="110000"/>
              </a:lnSpc>
              <a:spcBef>
                <a:spcPts val="1000"/>
              </a:spcBef>
              <a:spcAft>
                <a:spcPts val="0"/>
              </a:spcAft>
              <a:buClr>
                <a:schemeClr val="dk1"/>
              </a:buClr>
              <a:buSzPts val="1100"/>
              <a:buFont typeface="Arial"/>
              <a:buNone/>
            </a:pPr>
            <a:r>
              <a:rPr lang="en-US" sz="1900">
                <a:solidFill>
                  <a:srgbClr val="0C0C0C"/>
                </a:solidFill>
                <a:latin typeface="Arial"/>
                <a:ea typeface="Arial"/>
                <a:cs typeface="Arial"/>
                <a:sym typeface="Arial"/>
              </a:rPr>
              <a:t> In the case of tahara, dignity includes reassurance that members of the tahara team would not be surprised, shocked, curious, or otherwise caught off guard by their trans bodies.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highlight>
                  <a:srgbClr val="FFFF00"/>
                </a:highlight>
              </a:rPr>
              <a:t>Include non-binary hebrew for”tahara who” ????</a:t>
            </a:r>
            <a:endParaRPr>
              <a:highlight>
                <a:srgbClr val="FFFF00"/>
              </a:highlight>
            </a:endParaRPr>
          </a:p>
        </p:txBody>
      </p:sp>
      <p:sp>
        <p:nvSpPr>
          <p:cNvPr id="270" name="Google Shape;270;g2f413928ba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76" name="Google Shape;276;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13018bee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913018be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Trainer introduce themselves. Keshet was founded in 1996 in Boston as a volunteer-led organization. We are now a national organization with offices in Boston, New York, Chicago, and San Francisco.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Introduce Keshet’s mission, and mention our four program areas: Education &amp; Training, Youth Programming, LGBTQ+ Jews of Color, and Community Mobilization.</a:t>
            </a:r>
            <a:endParaRPr/>
          </a:p>
          <a:p>
            <a:pPr indent="0" lvl="0" marL="0" rtl="0" algn="l">
              <a:lnSpc>
                <a:spcPct val="100000"/>
              </a:lnSpc>
              <a:spcBef>
                <a:spcPts val="0"/>
              </a:spcBef>
              <a:spcAft>
                <a:spcPts val="0"/>
              </a:spcAft>
              <a:buSzPts val="1400"/>
              <a:buNone/>
            </a:pPr>
            <a:r>
              <a:t/>
            </a:r>
            <a:endParaRPr/>
          </a:p>
        </p:txBody>
      </p:sp>
      <p:sp>
        <p:nvSpPr>
          <p:cNvPr id="151" name="Google Shape;151;g2913018bee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13018bee4_0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2913018bee4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Lilla Watson is an Indigenous Australian artist, activist, and academic in Queensland whose writings, political activity, and works of visual art explore epistemology, Aboriginal cultural heritage and knowledge.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Although she is widely quoted as having made this statement at a speech to the United Nations in 1985, she developed this idea and the phrasing as part of an Aboriginal rights group in Queensland in the 1970s. </a:t>
            </a:r>
            <a:endParaRPr/>
          </a:p>
          <a:p>
            <a:pPr indent="0" lvl="0" marL="0" rtl="0" algn="l">
              <a:lnSpc>
                <a:spcPct val="100000"/>
              </a:lnSpc>
              <a:spcBef>
                <a:spcPts val="0"/>
              </a:spcBef>
              <a:spcAft>
                <a:spcPts val="0"/>
              </a:spcAft>
              <a:buSzPts val="1400"/>
              <a:buNone/>
            </a:pPr>
            <a:r>
              <a:t/>
            </a:r>
            <a:endParaRPr/>
          </a:p>
        </p:txBody>
      </p:sp>
      <p:sp>
        <p:nvSpPr>
          <p:cNvPr id="282" name="Google Shape;282;g2913018bee4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40000"/>
              </a:lnSpc>
              <a:spcBef>
                <a:spcPts val="0"/>
              </a:spcBef>
              <a:spcAft>
                <a:spcPts val="0"/>
              </a:spcAft>
              <a:buClr>
                <a:schemeClr val="dk1"/>
              </a:buClr>
              <a:buSzPts val="1100"/>
              <a:buFont typeface="Arial"/>
              <a:buNone/>
            </a:pPr>
            <a:r>
              <a:rPr i="1" lang="en-US" sz="2400">
                <a:solidFill>
                  <a:srgbClr val="343434"/>
                </a:solidFill>
                <a:latin typeface="Georgia"/>
                <a:ea typeface="Georgia"/>
                <a:cs typeface="Georgia"/>
                <a:sym typeface="Georgia"/>
              </a:rPr>
              <a:t>Taharah- Miller Oberman</a:t>
            </a:r>
            <a:endParaRPr>
              <a:solidFill>
                <a:srgbClr val="007AB3"/>
              </a:solidFill>
              <a:latin typeface="Roboto"/>
              <a:ea typeface="Roboto"/>
              <a:cs typeface="Roboto"/>
              <a:sym typeface="Roboto"/>
            </a:endParaRPr>
          </a:p>
          <a:p>
            <a:pPr indent="0" lvl="0" marL="0" rtl="0" algn="ctr">
              <a:lnSpc>
                <a:spcPct val="150000"/>
              </a:lnSpc>
              <a:spcBef>
                <a:spcPts val="0"/>
              </a:spcBef>
              <a:spcAft>
                <a:spcPts val="0"/>
              </a:spcAft>
              <a:buClr>
                <a:schemeClr val="dk1"/>
              </a:buClr>
              <a:buSzPts val="1100"/>
              <a:buFont typeface="Arial"/>
              <a:buNone/>
            </a:pPr>
            <a:r>
              <a:rPr lang="en-US">
                <a:solidFill>
                  <a:srgbClr val="343434"/>
                </a:solidFill>
                <a:latin typeface="Georgia"/>
                <a:ea typeface="Georgia"/>
                <a:cs typeface="Georgia"/>
                <a:sym typeface="Georgia"/>
              </a:rPr>
              <a:t>I’m wondering about you, </a:t>
            </a:r>
            <a:r>
              <a:rPr i="1" lang="en-US">
                <a:solidFill>
                  <a:srgbClr val="343434"/>
                </a:solidFill>
                <a:latin typeface="Georgia"/>
                <a:ea typeface="Georgia"/>
                <a:cs typeface="Georgia"/>
                <a:sym typeface="Georgia"/>
              </a:rPr>
              <a:t>chevra kadisha</a:t>
            </a:r>
            <a:r>
              <a:rPr lang="en-US">
                <a:solidFill>
                  <a:srgbClr val="343434"/>
                </a:solidFill>
                <a:latin typeface="Georgia"/>
                <a:ea typeface="Georgia"/>
                <a:cs typeface="Georgia"/>
                <a:sym typeface="Georgia"/>
              </a:rPr>
              <a:t>,</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the “holy society,” who will prepare my body,</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once I’m no longer in it, for the earth.</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Will you know me already, or see me for the first time</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as you wash and shroud me, as my father was washed</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and dressed in simple white </a:t>
            </a:r>
            <a:r>
              <a:rPr i="1" lang="en-US">
                <a:solidFill>
                  <a:srgbClr val="343434"/>
                </a:solidFill>
                <a:latin typeface="Georgia"/>
                <a:ea typeface="Georgia"/>
                <a:cs typeface="Georgia"/>
                <a:sym typeface="Georgia"/>
              </a:rPr>
              <a:t>tachrichim</a:t>
            </a:r>
            <a:r>
              <a:rPr lang="en-US">
                <a:solidFill>
                  <a:srgbClr val="343434"/>
                </a:solidFill>
                <a:latin typeface="Georgia"/>
                <a:ea typeface="Georgia"/>
                <a:cs typeface="Georgia"/>
                <a:sym typeface="Georgia"/>
              </a:rPr>
              <a:t>, for those</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about to stand before God. Perhaps by then I’ll know</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if I believe in God. I like the democratic</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nature of the shroud, an equalizing garment. </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You may see a body that surprises you. You may not have seen</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a man’s body like this one before you, which I hope is very old,</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wrinkled, and (since I’m wishing) fit, muscled</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as much as an old man can be. You’ll see scars.</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Ragged dog bit forearm, elbow my father picked gravel</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from over the sink, then flushed with foaming iodine,</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and the long double horizons on my chest, which trunked my body</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like a tree. If I am unexpected, let me not seem</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grotesque to you, as I have to many people, perhaps</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even my own parents, and others whose highest</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kindness was to say nothing. Please let me return to dust</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in peace, as the others did, and recite those beautiful psalms,</a:t>
            </a:r>
            <a:endParaRPr>
              <a:solidFill>
                <a:srgbClr val="343434"/>
              </a:solidFill>
              <a:latin typeface="Georgia"/>
              <a:ea typeface="Georgia"/>
              <a:cs typeface="Georgia"/>
              <a:sym typeface="Georgia"/>
            </a:endParaRPr>
          </a:p>
          <a:p>
            <a:pPr indent="0" lvl="0" marL="0" rtl="0" algn="ctr">
              <a:lnSpc>
                <a:spcPct val="150000"/>
              </a:lnSpc>
              <a:spcBef>
                <a:spcPts val="1200"/>
              </a:spcBef>
              <a:spcAft>
                <a:spcPts val="0"/>
              </a:spcAft>
              <a:buClr>
                <a:schemeClr val="dk1"/>
              </a:buClr>
              <a:buSzPts val="1100"/>
              <a:buFont typeface="Arial"/>
              <a:buNone/>
            </a:pPr>
            <a:r>
              <a:rPr lang="en-US">
                <a:solidFill>
                  <a:srgbClr val="343434"/>
                </a:solidFill>
                <a:latin typeface="Georgia"/>
                <a:ea typeface="Georgia"/>
                <a:cs typeface="Georgia"/>
                <a:sym typeface="Georgia"/>
              </a:rPr>
              <a:t>remembering, as you go about your holy ritual,</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how frightening it is to be naked before another,</a:t>
            </a:r>
            <a:br>
              <a:rPr lang="en-US">
                <a:solidFill>
                  <a:srgbClr val="343434"/>
                </a:solidFill>
                <a:latin typeface="Georgia"/>
                <a:ea typeface="Georgia"/>
                <a:cs typeface="Georgia"/>
                <a:sym typeface="Georgia"/>
              </a:rPr>
            </a:br>
            <a:r>
              <a:rPr lang="en-US">
                <a:solidFill>
                  <a:srgbClr val="343434"/>
                </a:solidFill>
                <a:latin typeface="Georgia"/>
                <a:ea typeface="Georgia"/>
                <a:cs typeface="Georgia"/>
                <a:sym typeface="Georgia"/>
              </a:rPr>
              <a:t>at the mercy of a stranger’s eyes, without even any breath.</a:t>
            </a:r>
            <a:endParaRPr>
              <a:solidFill>
                <a:srgbClr val="343434"/>
              </a:solidFill>
              <a:latin typeface="Georgia"/>
              <a:ea typeface="Georgia"/>
              <a:cs typeface="Georgia"/>
              <a:sym typeface="Georgia"/>
            </a:endParaRPr>
          </a:p>
          <a:p>
            <a:pPr indent="0" lvl="0" marL="0" rtl="0" algn="l">
              <a:lnSpc>
                <a:spcPct val="100000"/>
              </a:lnSpc>
              <a:spcBef>
                <a:spcPts val="1200"/>
              </a:spcBef>
              <a:spcAft>
                <a:spcPts val="0"/>
              </a:spcAft>
              <a:buSzPts val="1400"/>
              <a:buNone/>
            </a:pPr>
            <a:r>
              <a:t/>
            </a:r>
            <a:endParaRPr/>
          </a:p>
        </p:txBody>
      </p:sp>
      <p:sp>
        <p:nvSpPr>
          <p:cNvPr id="291" name="Google Shape;29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2a21612f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1f2a21612f7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f2a21612f7_0_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f2a21612f7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this site: </a:t>
            </a:r>
            <a:r>
              <a:rPr lang="en-US" u="sng">
                <a:solidFill>
                  <a:schemeClr val="hlink"/>
                </a:solidFill>
                <a:hlinkClick r:id="rId2"/>
              </a:rPr>
              <a:t>https://www.qr-code-generator.com/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https://keshet.tfaforms.net/849?id=701RP00000GnizbYAB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Then copy/paste the generated QR code image into the center of the slide</a:t>
            </a:r>
            <a:endParaRPr/>
          </a:p>
          <a:p>
            <a:pPr indent="0" lvl="0" marL="0" rtl="0" algn="l">
              <a:lnSpc>
                <a:spcPct val="100000"/>
              </a:lnSpc>
              <a:spcBef>
                <a:spcPts val="0"/>
              </a:spcBef>
              <a:spcAft>
                <a:spcPts val="0"/>
              </a:spcAft>
              <a:buSzPts val="1400"/>
              <a:buNone/>
            </a:pPr>
            <a:r>
              <a:t/>
            </a:r>
            <a:endParaRPr/>
          </a:p>
        </p:txBody>
      </p:sp>
      <p:sp>
        <p:nvSpPr>
          <p:cNvPr id="310" name="Google Shape;310;g1f2a21612f7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7192843ca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7192843c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The resources in this collection were created as part of the </a:t>
            </a:r>
            <a:r>
              <a:rPr b="1" lang="en-US" sz="1100">
                <a:latin typeface="Montserrat"/>
                <a:ea typeface="Montserrat"/>
                <a:cs typeface="Montserrat"/>
                <a:sym typeface="Montserrat"/>
              </a:rPr>
              <a:t>Shomer Collective Educator Fellowship</a:t>
            </a:r>
            <a:r>
              <a:rPr lang="en-US" sz="1100">
                <a:latin typeface="Montserrat"/>
                <a:ea typeface="Montserrat"/>
                <a:cs typeface="Montserrat"/>
                <a:sym typeface="Montserrat"/>
              </a:rPr>
              <a:t>, a 9-month, online, cohort-based learning experience for Jewish educators from a variety of settings and backgrounds. The fellowship is a learning community and an innovation lab;  fellows learn to integrate Jewish wisdom about life and death into their work, and develop resources to bring conversations about end-of-life issues into Jewish educational spaces. The Shomer Collective Educator Fellowship was made possible through the generous support of the Covenant Foundation.</a:t>
            </a:r>
            <a:endParaRPr b="1" i="1" sz="1100">
              <a:solidFill>
                <a:srgbClr val="22447C"/>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61" name="Google Shape;161;g2f7192843ca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Growth and Learning Mindset – we all have the ability to ask questions without being judged for what we already know.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Take Space/Make Space – invite participants to notice how much “airtime” they are using, and adjust so that they and others all have space.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Take Lessons, Leave Stories – if sharing beyond this group, please do not include any identifiable details without explicit permission.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Trust Intent, Tend Impact – Acknowledge the good intentions of people for being in this training. Also acknowledge that by virtue of being different human beings, we cannot always predict the impact our words might have on others. If something said here feels hurtful or uncomfortable to you, please say something so that the person who said it can tend to it. If someone shares that your words landed painfully to them, please do not take that as an attack, but as an invitation to tend to the relationship.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Prepare for Non-Closure – We will learn a lot together today! And we cannot learn everything that there is to learn in the time we have together, please assume that there will still be more to learn!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Stay Present as Much As Possible – Acknowledge that we are all entering this space with different things going on. Tend to what you need to, and do what you can to stay present.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Have Fun!</a:t>
            </a:r>
            <a:endParaRPr/>
          </a:p>
          <a:p>
            <a:pPr indent="0" lvl="0" marL="0" rtl="0" algn="l">
              <a:lnSpc>
                <a:spcPct val="100000"/>
              </a:lnSpc>
              <a:spcBef>
                <a:spcPts val="0"/>
              </a:spcBef>
              <a:spcAft>
                <a:spcPts val="0"/>
              </a:spcAft>
              <a:buSzPts val="1400"/>
              <a:buNone/>
            </a:pPr>
            <a:r>
              <a:t/>
            </a:r>
            <a:endParaRPr/>
          </a:p>
        </p:txBody>
      </p:sp>
      <p:sp>
        <p:nvSpPr>
          <p:cNvPr id="176" name="Google Shape;1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900">
                <a:highlight>
                  <a:schemeClr val="lt1"/>
                </a:highlight>
                <a:latin typeface="Arial"/>
                <a:ea typeface="Arial"/>
                <a:cs typeface="Arial"/>
                <a:sym typeface="Arial"/>
              </a:rPr>
              <a:t>The phrase “end-of-life planning” means different things to different people, and can encompass a lot. In the context of this session I’m talking about three things:</a:t>
            </a:r>
            <a:endParaRPr sz="1900">
              <a:highlight>
                <a:schemeClr val="lt1"/>
              </a:highlight>
              <a:latin typeface="Arial"/>
              <a:ea typeface="Arial"/>
              <a:cs typeface="Arial"/>
              <a:sym typeface="Arial"/>
            </a:endParaRPr>
          </a:p>
          <a:p>
            <a:pPr indent="0" lvl="0" marL="0" rtl="0" algn="l">
              <a:lnSpc>
                <a:spcPct val="115000"/>
              </a:lnSpc>
              <a:spcBef>
                <a:spcPts val="0"/>
              </a:spcBef>
              <a:spcAft>
                <a:spcPts val="0"/>
              </a:spcAft>
              <a:buSzPts val="1100"/>
              <a:buNone/>
            </a:pPr>
            <a:r>
              <a:t/>
            </a:r>
            <a:endParaRPr sz="1900">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highlight>
                  <a:schemeClr val="lt1"/>
                </a:highlight>
                <a:latin typeface="Arial"/>
                <a:ea typeface="Arial"/>
                <a:cs typeface="Arial"/>
                <a:sym typeface="Arial"/>
              </a:rPr>
              <a:t>Many of the health professionals and other care providers we might interact with at end of life </a:t>
            </a:r>
            <a:r>
              <a:rPr lang="en-US">
                <a:highlight>
                  <a:schemeClr val="lt1"/>
                </a:highlight>
                <a:uFill>
                  <a:noFill/>
                </a:uFill>
                <a:latin typeface="Arial"/>
                <a:ea typeface="Arial"/>
                <a:cs typeface="Arial"/>
                <a:sym typeface="Arial"/>
                <a:hlinkClick r:id="rId2"/>
              </a:rPr>
              <a:t>lack</a:t>
            </a:r>
            <a:r>
              <a:rPr lang="en-US">
                <a:highlight>
                  <a:schemeClr val="lt1"/>
                </a:highlight>
                <a:latin typeface="Arial"/>
                <a:ea typeface="Arial"/>
                <a:cs typeface="Arial"/>
                <a:sym typeface="Arial"/>
              </a:rPr>
              <a:t> knowledge and training about sexuality and intimacy, and what they do know might not align with or encompass the diverse identities, relationship structures or needs and desires of the LGBTQ2S+ people in their care. </a:t>
            </a:r>
            <a:endParaRPr sz="1900">
              <a:highlight>
                <a:schemeClr val="lt1"/>
              </a:highlight>
              <a:latin typeface="Arial"/>
              <a:ea typeface="Arial"/>
              <a:cs typeface="Arial"/>
              <a:sym typeface="Arial"/>
            </a:endParaRPr>
          </a:p>
        </p:txBody>
      </p:sp>
      <p:sp>
        <p:nvSpPr>
          <p:cNvPr id="192" name="Google Shape;19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f413928ba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f413928ba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often talk about the holy nature of being formed in the image of G!d- and how that contributes to the reality that every person, especially all LGBTQ+ people, are deserving of dignity </a:t>
            </a:r>
            <a:endParaRPr/>
          </a:p>
          <a:p>
            <a:pPr indent="0" lvl="0" marL="0" rtl="0" algn="l">
              <a:spcBef>
                <a:spcPts val="0"/>
              </a:spcBef>
              <a:spcAft>
                <a:spcPts val="0"/>
              </a:spcAft>
              <a:buNone/>
            </a:pPr>
            <a:r>
              <a:t/>
            </a:r>
            <a:endParaRPr/>
          </a:p>
          <a:p>
            <a:pPr indent="0" lvl="0" marL="0" rtl="0" algn="l">
              <a:lnSpc>
                <a:spcPct val="120000"/>
              </a:lnSpc>
              <a:spcBef>
                <a:spcPts val="1000"/>
              </a:spcBef>
              <a:spcAft>
                <a:spcPts val="0"/>
              </a:spcAft>
              <a:buNone/>
            </a:pPr>
            <a:r>
              <a:rPr lang="en-US" sz="1949">
                <a:solidFill>
                  <a:srgbClr val="0C0C0C"/>
                </a:solidFill>
                <a:latin typeface="Arial"/>
                <a:ea typeface="Arial"/>
                <a:cs typeface="Arial"/>
                <a:sym typeface="Arial"/>
              </a:rPr>
              <a:t> whose ways are ways of mercy and truth, you have commanded us to act with lovingkindness and righteousness towards the dead, and to engage in their proper burial. Grant us the courage and strength to properly perform this work, this holy task of cleaning and washing the body, dressing the dead in shrouds, and burying the deceased. Guide our hands and hearts as we do this work, and enable us to lovingly fulfill this commandment.</a:t>
            </a:r>
            <a:endParaRPr sz="1949">
              <a:solidFill>
                <a:srgbClr val="0C0C0C"/>
              </a:solidFill>
              <a:latin typeface="Arial"/>
              <a:ea typeface="Arial"/>
              <a:cs typeface="Arial"/>
              <a:sym typeface="Arial"/>
            </a:endParaRPr>
          </a:p>
          <a:p>
            <a:pPr indent="0" lvl="0" marL="0" rtl="0" algn="l">
              <a:lnSpc>
                <a:spcPct val="120000"/>
              </a:lnSpc>
              <a:spcBef>
                <a:spcPts val="1000"/>
              </a:spcBef>
              <a:spcAft>
                <a:spcPts val="0"/>
              </a:spcAft>
              <a:buClr>
                <a:schemeClr val="dk1"/>
              </a:buClr>
              <a:buSzPts val="852"/>
              <a:buFont typeface="Arial"/>
              <a:buNone/>
            </a:pPr>
            <a:r>
              <a:t/>
            </a:r>
            <a:endParaRPr sz="1949">
              <a:solidFill>
                <a:srgbClr val="0C0C0C"/>
              </a:solidFill>
              <a:latin typeface="Arial"/>
              <a:ea typeface="Arial"/>
              <a:cs typeface="Arial"/>
              <a:sym typeface="Arial"/>
            </a:endParaRPr>
          </a:p>
          <a:p>
            <a:pPr indent="0" lvl="0" marL="0" rtl="0" algn="l">
              <a:spcBef>
                <a:spcPts val="0"/>
              </a:spcBef>
              <a:spcAft>
                <a:spcPts val="0"/>
              </a:spcAft>
              <a:buNone/>
            </a:pPr>
            <a:r>
              <a:rPr lang="en-US"/>
              <a:t>When talking about being made in G!d’s image, how does that impact the ways we think about the dead and dying? This is an except from the text that my hevra kaddisha recites before we begin tahara. How does rooting our work, both in preparing for and in the burial itself, in seeing the face of g!D in the face of the dead guide the ways in which we should approach this work?</a:t>
            </a:r>
            <a:endParaRPr/>
          </a:p>
        </p:txBody>
      </p:sp>
      <p:sp>
        <p:nvSpPr>
          <p:cNvPr id="200" name="Google Shape;200;g2f413928ba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6ba3f5beb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b6ba3f5beb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b6ba3f5beb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White">
  <p:cSld name="Blank—White">
    <p:spTree>
      <p:nvGrpSpPr>
        <p:cNvPr id="15" name="Shape 15"/>
        <p:cNvGrpSpPr/>
        <p:nvPr/>
      </p:nvGrpSpPr>
      <p:grpSpPr>
        <a:xfrm>
          <a:off x="0" y="0"/>
          <a:ext cx="0" cy="0"/>
          <a:chOff x="0" y="0"/>
          <a:chExt cx="0" cy="0"/>
        </a:xfrm>
      </p:grpSpPr>
      <p:sp>
        <p:nvSpPr>
          <p:cNvPr id="16" name="Google Shape;16;p46"/>
          <p:cNvSpPr txBox="1"/>
          <p:nvPr>
            <p:ph idx="1" type="body"/>
          </p:nvPr>
        </p:nvSpPr>
        <p:spPr>
          <a:xfrm>
            <a:off x="457147" y="2375240"/>
            <a:ext cx="2974310" cy="3836927"/>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Clr>
                <a:srgbClr val="0C0C0C"/>
              </a:buClr>
              <a:buSzPts val="1400"/>
              <a:buChar char="•"/>
              <a:defRPr b="0" i="0" sz="1400">
                <a:solidFill>
                  <a:srgbClr val="0C0C0C"/>
                </a:solidFill>
                <a:latin typeface="Arial"/>
                <a:ea typeface="Arial"/>
                <a:cs typeface="Arial"/>
                <a:sym typeface="Arial"/>
              </a:defRPr>
            </a:lvl1pPr>
            <a:lvl2pPr indent="-317500" lvl="1" marL="914400" algn="l">
              <a:lnSpc>
                <a:spcPct val="120000"/>
              </a:lnSpc>
              <a:spcBef>
                <a:spcPts val="500"/>
              </a:spcBef>
              <a:spcAft>
                <a:spcPts val="0"/>
              </a:spcAft>
              <a:buClr>
                <a:srgbClr val="0C0C0C"/>
              </a:buClr>
              <a:buSzPts val="1400"/>
              <a:buChar char="•"/>
              <a:defRPr b="0" i="0" sz="1400">
                <a:solidFill>
                  <a:srgbClr val="0C0C0C"/>
                </a:solidFill>
                <a:latin typeface="Arial"/>
                <a:ea typeface="Arial"/>
                <a:cs typeface="Arial"/>
                <a:sym typeface="Arial"/>
              </a:defRPr>
            </a:lvl2pPr>
            <a:lvl3pPr indent="-317500" lvl="2" marL="1371600" algn="l">
              <a:lnSpc>
                <a:spcPct val="120000"/>
              </a:lnSpc>
              <a:spcBef>
                <a:spcPts val="500"/>
              </a:spcBef>
              <a:spcAft>
                <a:spcPts val="0"/>
              </a:spcAft>
              <a:buClr>
                <a:srgbClr val="0C0C0C"/>
              </a:buClr>
              <a:buSzPts val="1400"/>
              <a:buChar char="•"/>
              <a:defRPr b="0" i="0" sz="1400">
                <a:solidFill>
                  <a:srgbClr val="0C0C0C"/>
                </a:solidFill>
                <a:latin typeface="Arial"/>
                <a:ea typeface="Arial"/>
                <a:cs typeface="Arial"/>
                <a:sym typeface="Arial"/>
              </a:defRPr>
            </a:lvl3pPr>
            <a:lvl4pPr indent="-317500" lvl="3" marL="1828800" algn="l">
              <a:lnSpc>
                <a:spcPct val="120000"/>
              </a:lnSpc>
              <a:spcBef>
                <a:spcPts val="500"/>
              </a:spcBef>
              <a:spcAft>
                <a:spcPts val="0"/>
              </a:spcAft>
              <a:buClr>
                <a:srgbClr val="0C0C0C"/>
              </a:buClr>
              <a:buSzPts val="1400"/>
              <a:buChar char="•"/>
              <a:defRPr b="0" i="0" sz="1400">
                <a:solidFill>
                  <a:srgbClr val="0C0C0C"/>
                </a:solidFill>
                <a:latin typeface="Arial"/>
                <a:ea typeface="Arial"/>
                <a:cs typeface="Arial"/>
                <a:sym typeface="Arial"/>
              </a:defRPr>
            </a:lvl4pPr>
            <a:lvl5pPr indent="-317500" lvl="4" marL="2286000" algn="l">
              <a:lnSpc>
                <a:spcPct val="120000"/>
              </a:lnSpc>
              <a:spcBef>
                <a:spcPts val="500"/>
              </a:spcBef>
              <a:spcAft>
                <a:spcPts val="0"/>
              </a:spcAft>
              <a:buClr>
                <a:srgbClr val="0C0C0C"/>
              </a:buClr>
              <a:buSzPts val="1400"/>
              <a:buChar char="•"/>
              <a:defRPr b="0" i="0" sz="14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46"/>
          <p:cNvSpPr txBox="1"/>
          <p:nvPr>
            <p:ph type="title"/>
          </p:nvPr>
        </p:nvSpPr>
        <p:spPr>
          <a:xfrm>
            <a:off x="457201" y="923968"/>
            <a:ext cx="7565011"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8" name="Shape 48"/>
        <p:cNvGrpSpPr/>
        <p:nvPr/>
      </p:nvGrpSpPr>
      <p:grpSpPr>
        <a:xfrm>
          <a:off x="0" y="0"/>
          <a:ext cx="0" cy="0"/>
          <a:chOff x="0" y="0"/>
          <a:chExt cx="0" cy="0"/>
        </a:xfrm>
      </p:grpSpPr>
      <p:sp>
        <p:nvSpPr>
          <p:cNvPr id="49" name="Google Shape;49;p57"/>
          <p:cNvSpPr txBox="1"/>
          <p:nvPr>
            <p:ph type="title"/>
          </p:nvPr>
        </p:nvSpPr>
        <p:spPr>
          <a:xfrm>
            <a:off x="457200" y="923968"/>
            <a:ext cx="7319914"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b="1" i="0" sz="4200" cap="none">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7"/>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rgbClr val="0C0C0C"/>
              </a:buClr>
              <a:buSzPts val="1600"/>
              <a:buFont typeface="Arial"/>
              <a:buChar char="•"/>
              <a:defRPr b="0" i="0" sz="1600">
                <a:solidFill>
                  <a:srgbClr val="0C0C0C"/>
                </a:solidFill>
                <a:latin typeface="Arial"/>
                <a:ea typeface="Arial"/>
                <a:cs typeface="Arial"/>
                <a:sym typeface="Arial"/>
              </a:defRPr>
            </a:lvl1pPr>
            <a:lvl2pPr indent="-330200" lvl="1" marL="9144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2pPr>
            <a:lvl3pPr indent="-330200" lvl="2" marL="13716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3pPr>
            <a:lvl4pPr indent="-330200" lvl="3" marL="18288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4pPr>
            <a:lvl5pPr indent="-330200" lvl="4" marL="22860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1" name="Shape 51"/>
        <p:cNvGrpSpPr/>
        <p:nvPr/>
      </p:nvGrpSpPr>
      <p:grpSpPr>
        <a:xfrm>
          <a:off x="0" y="0"/>
          <a:ext cx="0" cy="0"/>
          <a:chOff x="0" y="0"/>
          <a:chExt cx="0" cy="0"/>
        </a:xfrm>
      </p:grpSpPr>
      <p:sp>
        <p:nvSpPr>
          <p:cNvPr id="52" name="Google Shape;52;p58"/>
          <p:cNvSpPr/>
          <p:nvPr/>
        </p:nvSpPr>
        <p:spPr>
          <a:xfrm>
            <a:off x="0" y="13"/>
            <a:ext cx="9144000" cy="6858000"/>
          </a:xfrm>
          <a:prstGeom prst="rect">
            <a:avLst/>
          </a:prstGeom>
          <a:solidFill>
            <a:srgbClr val="E2715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53" name="Google Shape;53;p58"/>
          <p:cNvPicPr preferRelativeResize="0"/>
          <p:nvPr/>
        </p:nvPicPr>
        <p:blipFill rotWithShape="1">
          <a:blip r:embed="rId2">
            <a:alphaModFix/>
          </a:blip>
          <a:srcRect b="0" l="0" r="0" t="0"/>
          <a:stretch/>
        </p:blipFill>
        <p:spPr>
          <a:xfrm>
            <a:off x="182883" y="4628674"/>
            <a:ext cx="8805672" cy="2094650"/>
          </a:xfrm>
          <a:prstGeom prst="rect">
            <a:avLst/>
          </a:prstGeom>
          <a:noFill/>
          <a:ln>
            <a:noFill/>
          </a:ln>
        </p:spPr>
      </p:pic>
      <p:sp>
        <p:nvSpPr>
          <p:cNvPr id="54" name="Google Shape;54;p58"/>
          <p:cNvSpPr txBox="1"/>
          <p:nvPr>
            <p:ph type="title"/>
          </p:nvPr>
        </p:nvSpPr>
        <p:spPr>
          <a:xfrm>
            <a:off x="457199" y="14"/>
            <a:ext cx="7319913" cy="58619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0" i="0" sz="60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2">
    <p:spTree>
      <p:nvGrpSpPr>
        <p:cNvPr id="55" name="Shape 55"/>
        <p:cNvGrpSpPr/>
        <p:nvPr/>
      </p:nvGrpSpPr>
      <p:grpSpPr>
        <a:xfrm>
          <a:off x="0" y="0"/>
          <a:ext cx="0" cy="0"/>
          <a:chOff x="0" y="0"/>
          <a:chExt cx="0" cy="0"/>
        </a:xfrm>
      </p:grpSpPr>
      <p:sp>
        <p:nvSpPr>
          <p:cNvPr id="56" name="Google Shape;56;p59"/>
          <p:cNvSpPr txBox="1"/>
          <p:nvPr>
            <p:ph type="title"/>
          </p:nvPr>
        </p:nvSpPr>
        <p:spPr>
          <a:xfrm>
            <a:off x="457200" y="923968"/>
            <a:ext cx="7319914"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b="1" i="0" sz="4200" cap="none">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9"/>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rgbClr val="0C0C0C"/>
              </a:buClr>
              <a:buSzPts val="1600"/>
              <a:buFont typeface="Arial"/>
              <a:buChar char="•"/>
              <a:defRPr b="0" i="0" sz="1600">
                <a:solidFill>
                  <a:srgbClr val="0C0C0C"/>
                </a:solidFill>
                <a:latin typeface="Arial"/>
                <a:ea typeface="Arial"/>
                <a:cs typeface="Arial"/>
                <a:sym typeface="Arial"/>
              </a:defRPr>
            </a:lvl1pPr>
            <a:lvl2pPr indent="-330200" lvl="1" marL="9144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2pPr>
            <a:lvl3pPr indent="-330200" lvl="2" marL="13716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3pPr>
            <a:lvl4pPr indent="-330200" lvl="3" marL="18288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4pPr>
            <a:lvl5pPr indent="-330200" lvl="4" marL="22860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58" name="Shape 58"/>
        <p:cNvGrpSpPr/>
        <p:nvPr/>
      </p:nvGrpSpPr>
      <p:grpSpPr>
        <a:xfrm>
          <a:off x="0" y="0"/>
          <a:ext cx="0" cy="0"/>
          <a:chOff x="0" y="0"/>
          <a:chExt cx="0" cy="0"/>
        </a:xfrm>
      </p:grpSpPr>
      <p:sp>
        <p:nvSpPr>
          <p:cNvPr id="59" name="Google Shape;59;p60"/>
          <p:cNvSpPr txBox="1"/>
          <p:nvPr>
            <p:ph type="title"/>
          </p:nvPr>
        </p:nvSpPr>
        <p:spPr>
          <a:xfrm>
            <a:off x="457200" y="923968"/>
            <a:ext cx="7319914"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b="1" i="0" sz="4200" cap="none">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0"/>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rgbClr val="0C0C0C"/>
              </a:buClr>
              <a:buSzPts val="1600"/>
              <a:buFont typeface="Arial"/>
              <a:buChar char="•"/>
              <a:defRPr b="0" i="0" sz="1600">
                <a:solidFill>
                  <a:srgbClr val="0C0C0C"/>
                </a:solidFill>
                <a:latin typeface="Arial"/>
                <a:ea typeface="Arial"/>
                <a:cs typeface="Arial"/>
                <a:sym typeface="Arial"/>
              </a:defRPr>
            </a:lvl1pPr>
            <a:lvl2pPr indent="-330200" lvl="1" marL="9144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2pPr>
            <a:lvl3pPr indent="-330200" lvl="2" marL="13716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3pPr>
            <a:lvl4pPr indent="-330200" lvl="3" marL="18288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4pPr>
            <a:lvl5pPr indent="-330200" lvl="4" marL="22860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1" name="Shape 61"/>
        <p:cNvGrpSpPr/>
        <p:nvPr/>
      </p:nvGrpSpPr>
      <p:grpSpPr>
        <a:xfrm>
          <a:off x="0" y="0"/>
          <a:ext cx="0" cy="0"/>
          <a:chOff x="0" y="0"/>
          <a:chExt cx="0" cy="0"/>
        </a:xfrm>
      </p:grpSpPr>
      <p:sp>
        <p:nvSpPr>
          <p:cNvPr id="62" name="Google Shape;62;p61"/>
          <p:cNvSpPr/>
          <p:nvPr/>
        </p:nvSpPr>
        <p:spPr>
          <a:xfrm>
            <a:off x="0" y="13"/>
            <a:ext cx="9144000" cy="6858000"/>
          </a:xfrm>
          <a:prstGeom prst="rect">
            <a:avLst/>
          </a:prstGeom>
          <a:solidFill>
            <a:srgbClr val="F4B4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3" name="Google Shape;63;p61"/>
          <p:cNvPicPr preferRelativeResize="0"/>
          <p:nvPr/>
        </p:nvPicPr>
        <p:blipFill rotWithShape="1">
          <a:blip r:embed="rId2">
            <a:alphaModFix/>
          </a:blip>
          <a:srcRect b="0" l="0" r="0" t="0"/>
          <a:stretch/>
        </p:blipFill>
        <p:spPr>
          <a:xfrm>
            <a:off x="182880" y="4628674"/>
            <a:ext cx="8833104" cy="2101174"/>
          </a:xfrm>
          <a:prstGeom prst="rect">
            <a:avLst/>
          </a:prstGeom>
          <a:noFill/>
          <a:ln>
            <a:noFill/>
          </a:ln>
        </p:spPr>
      </p:pic>
      <p:sp>
        <p:nvSpPr>
          <p:cNvPr id="64" name="Google Shape;64;p61"/>
          <p:cNvSpPr txBox="1"/>
          <p:nvPr>
            <p:ph type="title"/>
          </p:nvPr>
        </p:nvSpPr>
        <p:spPr>
          <a:xfrm>
            <a:off x="457199" y="14"/>
            <a:ext cx="7319913" cy="58619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0" i="0" sz="60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4_Title Slide">
    <p:spTree>
      <p:nvGrpSpPr>
        <p:cNvPr id="65" name="Shape 65"/>
        <p:cNvGrpSpPr/>
        <p:nvPr/>
      </p:nvGrpSpPr>
      <p:grpSpPr>
        <a:xfrm>
          <a:off x="0" y="0"/>
          <a:ext cx="0" cy="0"/>
          <a:chOff x="0" y="0"/>
          <a:chExt cx="0" cy="0"/>
        </a:xfrm>
      </p:grpSpPr>
      <p:sp>
        <p:nvSpPr>
          <p:cNvPr id="66" name="Google Shape;66;p62"/>
          <p:cNvSpPr txBox="1"/>
          <p:nvPr>
            <p:ph type="title"/>
          </p:nvPr>
        </p:nvSpPr>
        <p:spPr>
          <a:xfrm>
            <a:off x="457201" y="923968"/>
            <a:ext cx="7565011"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2"/>
          <p:cNvSpPr txBox="1"/>
          <p:nvPr>
            <p:ph idx="1" type="body"/>
          </p:nvPr>
        </p:nvSpPr>
        <p:spPr>
          <a:xfrm>
            <a:off x="457204" y="2376997"/>
            <a:ext cx="5921502" cy="383168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99"/>
              </a:spcBef>
              <a:spcAft>
                <a:spcPts val="0"/>
              </a:spcAft>
              <a:buClr>
                <a:srgbClr val="41B6E6"/>
              </a:buClr>
              <a:buSzPts val="1999"/>
              <a:buNone/>
              <a:defRPr b="0" i="0" sz="1999">
                <a:solidFill>
                  <a:srgbClr val="0C0C0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68" name="Shape 68"/>
        <p:cNvGrpSpPr/>
        <p:nvPr/>
      </p:nvGrpSpPr>
      <p:grpSpPr>
        <a:xfrm>
          <a:off x="0" y="0"/>
          <a:ext cx="0" cy="0"/>
          <a:chOff x="0" y="0"/>
          <a:chExt cx="0" cy="0"/>
        </a:xfrm>
      </p:grpSpPr>
      <p:sp>
        <p:nvSpPr>
          <p:cNvPr id="69" name="Google Shape;69;p63"/>
          <p:cNvSpPr txBox="1"/>
          <p:nvPr>
            <p:ph type="title"/>
          </p:nvPr>
        </p:nvSpPr>
        <p:spPr>
          <a:xfrm>
            <a:off x="457201" y="923968"/>
            <a:ext cx="7565011"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3"/>
          <p:cNvSpPr txBox="1"/>
          <p:nvPr>
            <p:ph idx="1" type="body"/>
          </p:nvPr>
        </p:nvSpPr>
        <p:spPr>
          <a:xfrm>
            <a:off x="457204" y="2376997"/>
            <a:ext cx="5921502" cy="383168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599"/>
              </a:spcBef>
              <a:spcAft>
                <a:spcPts val="0"/>
              </a:spcAft>
              <a:buClr>
                <a:srgbClr val="41B6E6"/>
              </a:buClr>
              <a:buSzPts val="1999"/>
              <a:buNone/>
              <a:defRPr b="0" i="0" sz="1999">
                <a:solidFill>
                  <a:srgbClr val="0C0C0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6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6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 name="Google Shape;80;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6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18" name="Shape 18"/>
        <p:cNvGrpSpPr/>
        <p:nvPr/>
      </p:nvGrpSpPr>
      <p:grpSpPr>
        <a:xfrm>
          <a:off x="0" y="0"/>
          <a:ext cx="0" cy="0"/>
          <a:chOff x="0" y="0"/>
          <a:chExt cx="0" cy="0"/>
        </a:xfrm>
      </p:grpSpPr>
      <p:sp>
        <p:nvSpPr>
          <p:cNvPr id="19" name="Google Shape;19;p47"/>
          <p:cNvSpPr txBox="1"/>
          <p:nvPr>
            <p:ph type="title"/>
          </p:nvPr>
        </p:nvSpPr>
        <p:spPr>
          <a:xfrm>
            <a:off x="457200" y="923968"/>
            <a:ext cx="7319914"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b="1" i="0" sz="4200" cap="none">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7"/>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rgbClr val="0C0C0C"/>
              </a:buClr>
              <a:buSzPts val="1600"/>
              <a:buFont typeface="Arial"/>
              <a:buChar char="•"/>
              <a:defRPr b="0" i="0" sz="1600">
                <a:solidFill>
                  <a:srgbClr val="0C0C0C"/>
                </a:solidFill>
                <a:latin typeface="Arial"/>
                <a:ea typeface="Arial"/>
                <a:cs typeface="Arial"/>
                <a:sym typeface="Arial"/>
              </a:defRPr>
            </a:lvl1pPr>
            <a:lvl2pPr indent="-330200" lvl="1" marL="9144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2pPr>
            <a:lvl3pPr indent="-330200" lvl="2" marL="13716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3pPr>
            <a:lvl4pPr indent="-330200" lvl="3" marL="18288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4pPr>
            <a:lvl5pPr indent="-330200" lvl="4" marL="2286000" algn="l">
              <a:lnSpc>
                <a:spcPct val="120000"/>
              </a:lnSpc>
              <a:spcBef>
                <a:spcPts val="500"/>
              </a:spcBef>
              <a:spcAft>
                <a:spcPts val="0"/>
              </a:spcAft>
              <a:buClr>
                <a:srgbClr val="0C0C0C"/>
              </a:buClr>
              <a:buSzPts val="1600"/>
              <a:buChar char="•"/>
              <a:defRPr b="0" i="0" sz="16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6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6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6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7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7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1" name="Google Shape;111;p7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5" name="Shape 115"/>
        <p:cNvGrpSpPr/>
        <p:nvPr/>
      </p:nvGrpSpPr>
      <p:grpSpPr>
        <a:xfrm>
          <a:off x="0" y="0"/>
          <a:ext cx="0" cy="0"/>
          <a:chOff x="0" y="0"/>
          <a:chExt cx="0" cy="0"/>
        </a:xfrm>
      </p:grpSpPr>
      <p:sp>
        <p:nvSpPr>
          <p:cNvPr id="116" name="Google Shape;116;p7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3"/>
          <p:cNvSpPr/>
          <p:nvPr>
            <p:ph idx="2" type="pic"/>
          </p:nvPr>
        </p:nvSpPr>
        <p:spPr>
          <a:xfrm>
            <a:off x="3887391" y="987426"/>
            <a:ext cx="4629150" cy="4873625"/>
          </a:xfrm>
          <a:prstGeom prst="rect">
            <a:avLst/>
          </a:prstGeom>
          <a:noFill/>
          <a:ln>
            <a:noFill/>
          </a:ln>
        </p:spPr>
      </p:sp>
      <p:sp>
        <p:nvSpPr>
          <p:cNvPr id="118" name="Google Shape;118;p7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9" name="Google Shape;119;p7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7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7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7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7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7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7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7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7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7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7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7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7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5" name="Shape 135"/>
        <p:cNvGrpSpPr/>
        <p:nvPr/>
      </p:nvGrpSpPr>
      <p:grpSpPr>
        <a:xfrm>
          <a:off x="0" y="0"/>
          <a:ext cx="0" cy="0"/>
          <a:chOff x="0" y="0"/>
          <a:chExt cx="0" cy="0"/>
        </a:xfrm>
      </p:grpSpPr>
      <p:sp>
        <p:nvSpPr>
          <p:cNvPr id="136" name="Google Shape;136;p65"/>
          <p:cNvSpPr txBox="1"/>
          <p:nvPr>
            <p:ph type="title"/>
          </p:nvPr>
        </p:nvSpPr>
        <p:spPr>
          <a:xfrm>
            <a:off x="457200" y="923968"/>
            <a:ext cx="7319914" cy="110001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EE3780"/>
              </a:buClr>
              <a:buSzPts val="4200"/>
              <a:buFont typeface="Arial"/>
              <a:buNone/>
              <a:defRPr b="1" i="0" sz="4200" u="none" cap="none" strike="noStrike">
                <a:solidFill>
                  <a:srgbClr val="EE378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Google Shape;137;p65"/>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0000"/>
              </a:lnSpc>
              <a:spcBef>
                <a:spcPts val="400"/>
              </a:spcBef>
              <a:spcAft>
                <a:spcPts val="0"/>
              </a:spcAft>
              <a:buClr>
                <a:srgbClr val="0C0C0C"/>
              </a:buClr>
              <a:buSzPts val="1999"/>
              <a:buFont typeface="Arial"/>
              <a:buNone/>
              <a:defRPr b="0" i="0" sz="1999" u="none" cap="none" strike="noStrike">
                <a:solidFill>
                  <a:srgbClr val="0C0C0C"/>
                </a:solidFill>
                <a:latin typeface="Arial"/>
                <a:ea typeface="Arial"/>
                <a:cs typeface="Arial"/>
                <a:sym typeface="Arial"/>
              </a:defRPr>
            </a:lvl1pPr>
            <a:lvl2pPr indent="-355536" lvl="1" marL="914400" marR="0" rtl="0" algn="l">
              <a:lnSpc>
                <a:spcPct val="100000"/>
              </a:lnSpc>
              <a:spcBef>
                <a:spcPts val="400"/>
              </a:spcBef>
              <a:spcAft>
                <a:spcPts val="0"/>
              </a:spcAft>
              <a:buClr>
                <a:srgbClr val="595959"/>
              </a:buClr>
              <a:buSzPts val="1999"/>
              <a:buFont typeface="Arial"/>
              <a:buChar char="–"/>
              <a:defRPr b="0" i="0" sz="1999" u="none" cap="none" strike="noStrike">
                <a:solidFill>
                  <a:srgbClr val="595959"/>
                </a:solidFill>
                <a:latin typeface="Arial"/>
                <a:ea typeface="Arial"/>
                <a:cs typeface="Arial"/>
                <a:sym typeface="Arial"/>
              </a:defRPr>
            </a:lvl2pPr>
            <a:lvl3pPr indent="-355536" lvl="2" marL="1371600" marR="0" rtl="0" algn="l">
              <a:lnSpc>
                <a:spcPct val="100000"/>
              </a:lnSpc>
              <a:spcBef>
                <a:spcPts val="400"/>
              </a:spcBef>
              <a:spcAft>
                <a:spcPts val="0"/>
              </a:spcAft>
              <a:buClr>
                <a:srgbClr val="595959"/>
              </a:buClr>
              <a:buSzPts val="1999"/>
              <a:buFont typeface="Arial"/>
              <a:buChar char="•"/>
              <a:defRPr b="0" i="0" sz="1999" u="none" cap="none" strike="noStrike">
                <a:solidFill>
                  <a:srgbClr val="595959"/>
                </a:solidFill>
                <a:latin typeface="Arial"/>
                <a:ea typeface="Arial"/>
                <a:cs typeface="Arial"/>
                <a:sym typeface="Arial"/>
              </a:defRPr>
            </a:lvl3pPr>
            <a:lvl4pPr indent="-355536" lvl="3" marL="1828800" marR="0" rtl="0" algn="l">
              <a:lnSpc>
                <a:spcPct val="100000"/>
              </a:lnSpc>
              <a:spcBef>
                <a:spcPts val="400"/>
              </a:spcBef>
              <a:spcAft>
                <a:spcPts val="0"/>
              </a:spcAft>
              <a:buClr>
                <a:srgbClr val="595959"/>
              </a:buClr>
              <a:buSzPts val="1999"/>
              <a:buFont typeface="Arial"/>
              <a:buChar char="–"/>
              <a:defRPr b="0" i="0" sz="1999" u="none" cap="none" strike="noStrike">
                <a:solidFill>
                  <a:srgbClr val="595959"/>
                </a:solidFill>
                <a:latin typeface="Arial"/>
                <a:ea typeface="Arial"/>
                <a:cs typeface="Arial"/>
                <a:sym typeface="Arial"/>
              </a:defRPr>
            </a:lvl4pPr>
            <a:lvl5pPr indent="-355536" lvl="4" marL="2286000" marR="0" rtl="0" algn="l">
              <a:lnSpc>
                <a:spcPct val="100000"/>
              </a:lnSpc>
              <a:spcBef>
                <a:spcPts val="400"/>
              </a:spcBef>
              <a:spcAft>
                <a:spcPts val="0"/>
              </a:spcAft>
              <a:buClr>
                <a:srgbClr val="595959"/>
              </a:buClr>
              <a:buSzPts val="1999"/>
              <a:buFont typeface="Arial"/>
              <a:buChar char="»"/>
              <a:defRPr b="0" i="0" sz="1999" u="none" cap="none" strike="noStrike">
                <a:solidFill>
                  <a:srgbClr val="595959"/>
                </a:solidFill>
                <a:latin typeface="Arial"/>
                <a:ea typeface="Arial"/>
                <a:cs typeface="Arial"/>
                <a:sym typeface="Arial"/>
              </a:defRPr>
            </a:lvl5pPr>
            <a:lvl6pPr indent="-355536" lvl="5" marL="2743200" marR="0" rtl="0" algn="l">
              <a:lnSpc>
                <a:spcPct val="100000"/>
              </a:lnSpc>
              <a:spcBef>
                <a:spcPts val="4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6pPr>
            <a:lvl7pPr indent="-355536" lvl="6" marL="3200400" marR="0" rtl="0" algn="l">
              <a:lnSpc>
                <a:spcPct val="100000"/>
              </a:lnSpc>
              <a:spcBef>
                <a:spcPts val="4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7pPr>
            <a:lvl8pPr indent="-355536" lvl="7" marL="3657600" marR="0" rtl="0" algn="l">
              <a:lnSpc>
                <a:spcPct val="100000"/>
              </a:lnSpc>
              <a:spcBef>
                <a:spcPts val="4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8pPr>
            <a:lvl9pPr indent="-355536" lvl="8" marL="4114800" marR="0" rtl="0" algn="l">
              <a:lnSpc>
                <a:spcPct val="100000"/>
              </a:lnSpc>
              <a:spcBef>
                <a:spcPts val="4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1" name="Shape 21"/>
        <p:cNvGrpSpPr/>
        <p:nvPr/>
      </p:nvGrpSpPr>
      <p:grpSpPr>
        <a:xfrm>
          <a:off x="0" y="0"/>
          <a:ext cx="0" cy="0"/>
          <a:chOff x="0" y="0"/>
          <a:chExt cx="0" cy="0"/>
        </a:xfrm>
      </p:grpSpPr>
      <p:sp>
        <p:nvSpPr>
          <p:cNvPr id="22" name="Google Shape;22;p48"/>
          <p:cNvSpPr txBox="1"/>
          <p:nvPr>
            <p:ph idx="1" type="body"/>
          </p:nvPr>
        </p:nvSpPr>
        <p:spPr>
          <a:xfrm>
            <a:off x="457147" y="1571719"/>
            <a:ext cx="2974310" cy="4531751"/>
          </a:xfrm>
          <a:prstGeom prst="rect">
            <a:avLst/>
          </a:prstGeom>
          <a:noFill/>
          <a:ln>
            <a:noFill/>
          </a:ln>
        </p:spPr>
        <p:txBody>
          <a:bodyPr anchorCtr="0" anchor="t" bIns="45700" lIns="91425" spcFirstLastPara="1" rIns="91425" wrap="square" tIns="45700">
            <a:normAutofit/>
          </a:bodyPr>
          <a:lstStyle>
            <a:lvl1pPr indent="-298450" lvl="0" marL="457200" algn="l">
              <a:lnSpc>
                <a:spcPct val="120000"/>
              </a:lnSpc>
              <a:spcBef>
                <a:spcPts val="1000"/>
              </a:spcBef>
              <a:spcAft>
                <a:spcPts val="0"/>
              </a:spcAft>
              <a:buClr>
                <a:srgbClr val="0C0C0C"/>
              </a:buClr>
              <a:buSzPts val="1100"/>
              <a:buChar char="•"/>
              <a:defRPr b="0" i="0" sz="1100">
                <a:solidFill>
                  <a:srgbClr val="0C0C0C"/>
                </a:solidFill>
                <a:latin typeface="Arial"/>
                <a:ea typeface="Arial"/>
                <a:cs typeface="Arial"/>
                <a:sym typeface="Arial"/>
              </a:defRPr>
            </a:lvl1pPr>
            <a:lvl2pPr indent="-298450" lvl="1" marL="914400" algn="l">
              <a:lnSpc>
                <a:spcPct val="120000"/>
              </a:lnSpc>
              <a:spcBef>
                <a:spcPts val="500"/>
              </a:spcBef>
              <a:spcAft>
                <a:spcPts val="0"/>
              </a:spcAft>
              <a:buClr>
                <a:srgbClr val="0C0C0C"/>
              </a:buClr>
              <a:buSzPts val="1100"/>
              <a:buChar char="•"/>
              <a:defRPr b="0" i="0" sz="1100">
                <a:solidFill>
                  <a:srgbClr val="0C0C0C"/>
                </a:solidFill>
                <a:latin typeface="Arial"/>
                <a:ea typeface="Arial"/>
                <a:cs typeface="Arial"/>
                <a:sym typeface="Arial"/>
              </a:defRPr>
            </a:lvl2pPr>
            <a:lvl3pPr indent="-298450" lvl="2" marL="1371600" algn="l">
              <a:lnSpc>
                <a:spcPct val="120000"/>
              </a:lnSpc>
              <a:spcBef>
                <a:spcPts val="500"/>
              </a:spcBef>
              <a:spcAft>
                <a:spcPts val="0"/>
              </a:spcAft>
              <a:buClr>
                <a:srgbClr val="0C0C0C"/>
              </a:buClr>
              <a:buSzPts val="1100"/>
              <a:buChar char="•"/>
              <a:defRPr b="0" i="0" sz="1100">
                <a:solidFill>
                  <a:srgbClr val="0C0C0C"/>
                </a:solidFill>
                <a:latin typeface="Arial"/>
                <a:ea typeface="Arial"/>
                <a:cs typeface="Arial"/>
                <a:sym typeface="Arial"/>
              </a:defRPr>
            </a:lvl3pPr>
            <a:lvl4pPr indent="-298450" lvl="3" marL="1828800" algn="l">
              <a:lnSpc>
                <a:spcPct val="120000"/>
              </a:lnSpc>
              <a:spcBef>
                <a:spcPts val="500"/>
              </a:spcBef>
              <a:spcAft>
                <a:spcPts val="0"/>
              </a:spcAft>
              <a:buClr>
                <a:srgbClr val="0C0C0C"/>
              </a:buClr>
              <a:buSzPts val="1100"/>
              <a:buChar char="•"/>
              <a:defRPr b="0" i="0" sz="1100">
                <a:solidFill>
                  <a:srgbClr val="0C0C0C"/>
                </a:solidFill>
                <a:latin typeface="Arial"/>
                <a:ea typeface="Arial"/>
                <a:cs typeface="Arial"/>
                <a:sym typeface="Arial"/>
              </a:defRPr>
            </a:lvl4pPr>
            <a:lvl5pPr indent="-298450" lvl="4" marL="2286000" algn="l">
              <a:lnSpc>
                <a:spcPct val="120000"/>
              </a:lnSpc>
              <a:spcBef>
                <a:spcPts val="500"/>
              </a:spcBef>
              <a:spcAft>
                <a:spcPts val="0"/>
              </a:spcAft>
              <a:buClr>
                <a:srgbClr val="0C0C0C"/>
              </a:buClr>
              <a:buSzPts val="1100"/>
              <a:buChar char="•"/>
              <a:defRPr b="0" i="0" sz="1100">
                <a:solidFill>
                  <a:srgbClr val="0C0C0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48"/>
          <p:cNvSpPr txBox="1"/>
          <p:nvPr>
            <p:ph idx="2" type="body"/>
          </p:nvPr>
        </p:nvSpPr>
        <p:spPr>
          <a:xfrm>
            <a:off x="457149" y="594648"/>
            <a:ext cx="7319964" cy="5857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E3780"/>
              </a:buClr>
              <a:buSzPts val="1999"/>
              <a:buNone/>
              <a:defRPr b="0" i="0" sz="1999" cap="none">
                <a:solidFill>
                  <a:srgbClr val="EE3780"/>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4" name="Shape 24"/>
        <p:cNvGrpSpPr/>
        <p:nvPr/>
      </p:nvGrpSpPr>
      <p:grpSpPr>
        <a:xfrm>
          <a:off x="0" y="0"/>
          <a:ext cx="0" cy="0"/>
          <a:chOff x="0" y="0"/>
          <a:chExt cx="0" cy="0"/>
        </a:xfrm>
      </p:grpSpPr>
      <p:sp>
        <p:nvSpPr>
          <p:cNvPr id="25" name="Google Shape;25;p49"/>
          <p:cNvSpPr/>
          <p:nvPr/>
        </p:nvSpPr>
        <p:spPr>
          <a:xfrm>
            <a:off x="0" y="13"/>
            <a:ext cx="9144000" cy="6858000"/>
          </a:xfrm>
          <a:prstGeom prst="rect">
            <a:avLst/>
          </a:prstGeom>
          <a:solidFill>
            <a:srgbClr val="6450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6" name="Google Shape;26;p49"/>
          <p:cNvPicPr preferRelativeResize="0"/>
          <p:nvPr/>
        </p:nvPicPr>
        <p:blipFill rotWithShape="1">
          <a:blip r:embed="rId2">
            <a:alphaModFix/>
          </a:blip>
          <a:srcRect b="0" l="0" r="0" t="0"/>
          <a:stretch/>
        </p:blipFill>
        <p:spPr>
          <a:xfrm>
            <a:off x="182880" y="4628674"/>
            <a:ext cx="8833104" cy="2101174"/>
          </a:xfrm>
          <a:prstGeom prst="rect">
            <a:avLst/>
          </a:prstGeom>
          <a:noFill/>
          <a:ln>
            <a:noFill/>
          </a:ln>
        </p:spPr>
      </p:pic>
      <p:sp>
        <p:nvSpPr>
          <p:cNvPr id="27" name="Google Shape;27;p49"/>
          <p:cNvSpPr txBox="1"/>
          <p:nvPr>
            <p:ph type="title"/>
          </p:nvPr>
        </p:nvSpPr>
        <p:spPr>
          <a:xfrm>
            <a:off x="457199" y="14"/>
            <a:ext cx="7319913" cy="58619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0" i="0" sz="60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1_Title Slide">
    <p:spTree>
      <p:nvGrpSpPr>
        <p:cNvPr id="28" name="Shape 28"/>
        <p:cNvGrpSpPr/>
        <p:nvPr/>
      </p:nvGrpSpPr>
      <p:grpSpPr>
        <a:xfrm>
          <a:off x="0" y="0"/>
          <a:ext cx="0" cy="0"/>
          <a:chOff x="0" y="0"/>
          <a:chExt cx="0" cy="0"/>
        </a:xfrm>
      </p:grpSpPr>
      <p:sp>
        <p:nvSpPr>
          <p:cNvPr id="29" name="Google Shape;29;p50"/>
          <p:cNvSpPr txBox="1"/>
          <p:nvPr>
            <p:ph type="title"/>
          </p:nvPr>
        </p:nvSpPr>
        <p:spPr>
          <a:xfrm>
            <a:off x="457200" y="923968"/>
            <a:ext cx="7319914" cy="1100015"/>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EE3780"/>
              </a:buClr>
              <a:buSzPts val="3153"/>
              <a:buFont typeface="Arial"/>
              <a:buNone/>
              <a:defRPr b="1" i="0" sz="4200" u="none" cap="none" strike="noStrike">
                <a:solidFill>
                  <a:srgbClr val="EE3780"/>
                </a:solidFill>
                <a:latin typeface="Arial"/>
                <a:ea typeface="Arial"/>
                <a:cs typeface="Arial"/>
                <a:sym typeface="Arial"/>
              </a:defRPr>
            </a:lvl1pPr>
            <a:lvl2pPr lvl="1" algn="l">
              <a:lnSpc>
                <a:spcPct val="100000"/>
              </a:lnSpc>
              <a:spcBef>
                <a:spcPts val="0"/>
              </a:spcBef>
              <a:spcAft>
                <a:spcPts val="0"/>
              </a:spcAft>
              <a:buSzPts val="1400"/>
              <a:buNone/>
              <a:defRPr sz="2398"/>
            </a:lvl2pPr>
            <a:lvl3pPr lvl="2" algn="l">
              <a:lnSpc>
                <a:spcPct val="100000"/>
              </a:lnSpc>
              <a:spcBef>
                <a:spcPts val="0"/>
              </a:spcBef>
              <a:spcAft>
                <a:spcPts val="0"/>
              </a:spcAft>
              <a:buSzPts val="1400"/>
              <a:buNone/>
              <a:defRPr sz="2398"/>
            </a:lvl3pPr>
            <a:lvl4pPr lvl="3" algn="l">
              <a:lnSpc>
                <a:spcPct val="100000"/>
              </a:lnSpc>
              <a:spcBef>
                <a:spcPts val="0"/>
              </a:spcBef>
              <a:spcAft>
                <a:spcPts val="0"/>
              </a:spcAft>
              <a:buSzPts val="1400"/>
              <a:buNone/>
              <a:defRPr sz="2398"/>
            </a:lvl4pPr>
            <a:lvl5pPr lvl="4" algn="l">
              <a:lnSpc>
                <a:spcPct val="100000"/>
              </a:lnSpc>
              <a:spcBef>
                <a:spcPts val="0"/>
              </a:spcBef>
              <a:spcAft>
                <a:spcPts val="0"/>
              </a:spcAft>
              <a:buSzPts val="1400"/>
              <a:buNone/>
              <a:defRPr sz="2398"/>
            </a:lvl5pPr>
            <a:lvl6pPr lvl="5" algn="l">
              <a:lnSpc>
                <a:spcPct val="100000"/>
              </a:lnSpc>
              <a:spcBef>
                <a:spcPts val="0"/>
              </a:spcBef>
              <a:spcAft>
                <a:spcPts val="0"/>
              </a:spcAft>
              <a:buSzPts val="1400"/>
              <a:buNone/>
              <a:defRPr sz="2398"/>
            </a:lvl6pPr>
            <a:lvl7pPr lvl="6" algn="l">
              <a:lnSpc>
                <a:spcPct val="100000"/>
              </a:lnSpc>
              <a:spcBef>
                <a:spcPts val="0"/>
              </a:spcBef>
              <a:spcAft>
                <a:spcPts val="0"/>
              </a:spcAft>
              <a:buSzPts val="1400"/>
              <a:buNone/>
              <a:defRPr sz="2398"/>
            </a:lvl7pPr>
            <a:lvl8pPr lvl="7" algn="l">
              <a:lnSpc>
                <a:spcPct val="100000"/>
              </a:lnSpc>
              <a:spcBef>
                <a:spcPts val="0"/>
              </a:spcBef>
              <a:spcAft>
                <a:spcPts val="0"/>
              </a:spcAft>
              <a:buSzPts val="1400"/>
              <a:buNone/>
              <a:defRPr sz="2398"/>
            </a:lvl8pPr>
            <a:lvl9pPr lvl="8" algn="l">
              <a:lnSpc>
                <a:spcPct val="100000"/>
              </a:lnSpc>
              <a:spcBef>
                <a:spcPts val="0"/>
              </a:spcBef>
              <a:spcAft>
                <a:spcPts val="0"/>
              </a:spcAft>
              <a:buSzPts val="1400"/>
              <a:buNone/>
              <a:defRPr sz="2398"/>
            </a:lvl9pPr>
          </a:lstStyle>
          <a:p/>
        </p:txBody>
      </p:sp>
      <p:sp>
        <p:nvSpPr>
          <p:cNvPr id="30" name="Google Shape;30;p50"/>
          <p:cNvSpPr txBox="1"/>
          <p:nvPr>
            <p:ph idx="1" type="body"/>
          </p:nvPr>
        </p:nvSpPr>
        <p:spPr>
          <a:xfrm>
            <a:off x="457199" y="2376997"/>
            <a:ext cx="7319913" cy="3831682"/>
          </a:xfrm>
          <a:prstGeom prst="rect">
            <a:avLst/>
          </a:prstGeom>
          <a:noFill/>
          <a:ln>
            <a:noFill/>
          </a:ln>
        </p:spPr>
        <p:txBody>
          <a:bodyPr anchorCtr="0" anchor="t" bIns="45700" lIns="91425" spcFirstLastPara="1" rIns="91425" wrap="square" tIns="45700">
            <a:noAutofit/>
          </a:bodyPr>
          <a:lstStyle>
            <a:lvl1pPr indent="-304863" lvl="0" marL="457200" marR="0" algn="l">
              <a:lnSpc>
                <a:spcPct val="120000"/>
              </a:lnSpc>
              <a:spcBef>
                <a:spcPts val="320"/>
              </a:spcBef>
              <a:spcAft>
                <a:spcPts val="0"/>
              </a:spcAft>
              <a:buClr>
                <a:srgbClr val="0C0C0C"/>
              </a:buClr>
              <a:buSzPts val="1201"/>
              <a:buFont typeface="Arial"/>
              <a:buChar char="•"/>
              <a:defRPr b="0" i="0" sz="1600" u="none" cap="none" strike="noStrike">
                <a:solidFill>
                  <a:srgbClr val="0C0C0C"/>
                </a:solidFill>
                <a:latin typeface="Arial"/>
                <a:ea typeface="Arial"/>
                <a:cs typeface="Arial"/>
                <a:sym typeface="Arial"/>
              </a:defRPr>
            </a:lvl1pPr>
            <a:lvl2pPr indent="-304863" lvl="1" marL="914400" marR="0" algn="l">
              <a:lnSpc>
                <a:spcPct val="120000"/>
              </a:lnSpc>
              <a:spcBef>
                <a:spcPts val="320"/>
              </a:spcBef>
              <a:spcAft>
                <a:spcPts val="0"/>
              </a:spcAft>
              <a:buClr>
                <a:srgbClr val="0C0C0C"/>
              </a:buClr>
              <a:buSzPts val="1201"/>
              <a:buFont typeface="Arial"/>
              <a:buChar char="–"/>
              <a:defRPr b="0" i="0" sz="1600" u="none" cap="none" strike="noStrike">
                <a:solidFill>
                  <a:srgbClr val="0C0C0C"/>
                </a:solidFill>
                <a:latin typeface="Arial"/>
                <a:ea typeface="Arial"/>
                <a:cs typeface="Arial"/>
                <a:sym typeface="Arial"/>
              </a:defRPr>
            </a:lvl2pPr>
            <a:lvl3pPr indent="-304863" lvl="2" marL="1371600" marR="0" algn="l">
              <a:lnSpc>
                <a:spcPct val="120000"/>
              </a:lnSpc>
              <a:spcBef>
                <a:spcPts val="320"/>
              </a:spcBef>
              <a:spcAft>
                <a:spcPts val="0"/>
              </a:spcAft>
              <a:buClr>
                <a:srgbClr val="0C0C0C"/>
              </a:buClr>
              <a:buSzPts val="1201"/>
              <a:buFont typeface="Arial"/>
              <a:buChar char="•"/>
              <a:defRPr b="0" i="0" sz="1600" u="none" cap="none" strike="noStrike">
                <a:solidFill>
                  <a:srgbClr val="0C0C0C"/>
                </a:solidFill>
                <a:latin typeface="Arial"/>
                <a:ea typeface="Arial"/>
                <a:cs typeface="Arial"/>
                <a:sym typeface="Arial"/>
              </a:defRPr>
            </a:lvl3pPr>
            <a:lvl4pPr indent="-304863" lvl="3" marL="1828800" marR="0" algn="l">
              <a:lnSpc>
                <a:spcPct val="120000"/>
              </a:lnSpc>
              <a:spcBef>
                <a:spcPts val="320"/>
              </a:spcBef>
              <a:spcAft>
                <a:spcPts val="0"/>
              </a:spcAft>
              <a:buClr>
                <a:srgbClr val="0C0C0C"/>
              </a:buClr>
              <a:buSzPts val="1201"/>
              <a:buFont typeface="Arial"/>
              <a:buChar char="–"/>
              <a:defRPr b="0" i="0" sz="1600" u="none" cap="none" strike="noStrike">
                <a:solidFill>
                  <a:srgbClr val="0C0C0C"/>
                </a:solidFill>
                <a:latin typeface="Arial"/>
                <a:ea typeface="Arial"/>
                <a:cs typeface="Arial"/>
                <a:sym typeface="Arial"/>
              </a:defRPr>
            </a:lvl4pPr>
            <a:lvl5pPr indent="-304863" lvl="4" marL="2286000" marR="0" algn="l">
              <a:lnSpc>
                <a:spcPct val="120000"/>
              </a:lnSpc>
              <a:spcBef>
                <a:spcPts val="320"/>
              </a:spcBef>
              <a:spcAft>
                <a:spcPts val="0"/>
              </a:spcAft>
              <a:buClr>
                <a:srgbClr val="0C0C0C"/>
              </a:buClr>
              <a:buSzPts val="1201"/>
              <a:buFont typeface="Arial"/>
              <a:buChar char="»"/>
              <a:defRPr b="0" i="0" sz="1600" u="none" cap="none" strike="noStrike">
                <a:solidFill>
                  <a:srgbClr val="0C0C0C"/>
                </a:solidFill>
                <a:latin typeface="Arial"/>
                <a:ea typeface="Arial"/>
                <a:cs typeface="Arial"/>
                <a:sym typeface="Arial"/>
              </a:defRPr>
            </a:lvl5pPr>
            <a:lvl6pPr indent="-323913" lvl="5" marL="2743200" marR="0" algn="l">
              <a:lnSpc>
                <a:spcPct val="90000"/>
              </a:lnSpc>
              <a:spcBef>
                <a:spcPts val="400"/>
              </a:spcBef>
              <a:spcAft>
                <a:spcPts val="0"/>
              </a:spcAft>
              <a:buClr>
                <a:schemeClr val="dk1"/>
              </a:buClr>
              <a:buSzPts val="1501"/>
              <a:buFont typeface="Arial"/>
              <a:buChar char="•"/>
              <a:defRPr b="0" i="0" sz="1999" u="none" cap="none" strike="noStrike">
                <a:solidFill>
                  <a:schemeClr val="dk1"/>
                </a:solidFill>
                <a:latin typeface="Arial"/>
                <a:ea typeface="Arial"/>
                <a:cs typeface="Arial"/>
                <a:sym typeface="Arial"/>
              </a:defRPr>
            </a:lvl6pPr>
            <a:lvl7pPr indent="-323913" lvl="6" marL="3200400" marR="0" algn="l">
              <a:lnSpc>
                <a:spcPct val="90000"/>
              </a:lnSpc>
              <a:spcBef>
                <a:spcPts val="400"/>
              </a:spcBef>
              <a:spcAft>
                <a:spcPts val="0"/>
              </a:spcAft>
              <a:buClr>
                <a:schemeClr val="dk1"/>
              </a:buClr>
              <a:buSzPts val="1501"/>
              <a:buFont typeface="Arial"/>
              <a:buChar char="•"/>
              <a:defRPr b="0" i="0" sz="1999" u="none" cap="none" strike="noStrike">
                <a:solidFill>
                  <a:schemeClr val="dk1"/>
                </a:solidFill>
                <a:latin typeface="Arial"/>
                <a:ea typeface="Arial"/>
                <a:cs typeface="Arial"/>
                <a:sym typeface="Arial"/>
              </a:defRPr>
            </a:lvl7pPr>
            <a:lvl8pPr indent="-323913" lvl="7" marL="3657600" marR="0" algn="l">
              <a:lnSpc>
                <a:spcPct val="90000"/>
              </a:lnSpc>
              <a:spcBef>
                <a:spcPts val="400"/>
              </a:spcBef>
              <a:spcAft>
                <a:spcPts val="0"/>
              </a:spcAft>
              <a:buClr>
                <a:schemeClr val="dk1"/>
              </a:buClr>
              <a:buSzPts val="1501"/>
              <a:buFont typeface="Arial"/>
              <a:buChar char="•"/>
              <a:defRPr b="0" i="0" sz="1999" u="none" cap="none" strike="noStrike">
                <a:solidFill>
                  <a:schemeClr val="dk1"/>
                </a:solidFill>
                <a:latin typeface="Arial"/>
                <a:ea typeface="Arial"/>
                <a:cs typeface="Arial"/>
                <a:sym typeface="Arial"/>
              </a:defRPr>
            </a:lvl8pPr>
            <a:lvl9pPr indent="-323913" lvl="8" marL="4114800" marR="0" algn="l">
              <a:lnSpc>
                <a:spcPct val="90000"/>
              </a:lnSpc>
              <a:spcBef>
                <a:spcPts val="400"/>
              </a:spcBef>
              <a:spcAft>
                <a:spcPts val="0"/>
              </a:spcAft>
              <a:buClr>
                <a:schemeClr val="dk1"/>
              </a:buClr>
              <a:buSzPts val="1501"/>
              <a:buFont typeface="Arial"/>
              <a:buChar char="•"/>
              <a:defRPr b="0" i="0" sz="1999"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31" name="Shape 31"/>
        <p:cNvGrpSpPr/>
        <p:nvPr/>
      </p:nvGrpSpPr>
      <p:grpSpPr>
        <a:xfrm>
          <a:off x="0" y="0"/>
          <a:ext cx="0" cy="0"/>
          <a:chOff x="0" y="0"/>
          <a:chExt cx="0" cy="0"/>
        </a:xfrm>
      </p:grpSpPr>
      <p:sp>
        <p:nvSpPr>
          <p:cNvPr id="32" name="Google Shape;32;p51"/>
          <p:cNvSpPr txBox="1"/>
          <p:nvPr>
            <p:ph type="title"/>
          </p:nvPr>
        </p:nvSpPr>
        <p:spPr>
          <a:xfrm>
            <a:off x="457201" y="923968"/>
            <a:ext cx="7565011" cy="11000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 type="body"/>
          </p:nvPr>
        </p:nvSpPr>
        <p:spPr>
          <a:xfrm>
            <a:off x="457204" y="2376997"/>
            <a:ext cx="5921502" cy="383168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0C0C0C"/>
              </a:buClr>
              <a:buSzPts val="1999"/>
              <a:buNone/>
              <a:defRPr b="0" i="0" sz="1999">
                <a:solidFill>
                  <a:srgbClr val="0C0C0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34" name="Shape 34"/>
        <p:cNvGrpSpPr/>
        <p:nvPr/>
      </p:nvGrpSpPr>
      <p:grpSpPr>
        <a:xfrm>
          <a:off x="0" y="0"/>
          <a:ext cx="0" cy="0"/>
          <a:chOff x="0" y="0"/>
          <a:chExt cx="0" cy="0"/>
        </a:xfrm>
      </p:grpSpPr>
      <p:sp>
        <p:nvSpPr>
          <p:cNvPr id="35" name="Google Shape;35;p52"/>
          <p:cNvSpPr/>
          <p:nvPr/>
        </p:nvSpPr>
        <p:spPr>
          <a:xfrm>
            <a:off x="0" y="13"/>
            <a:ext cx="9144000" cy="6858000"/>
          </a:xfrm>
          <a:prstGeom prst="rect">
            <a:avLst/>
          </a:prstGeom>
          <a:solidFill>
            <a:srgbClr val="007B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36" name="Google Shape;36;p52"/>
          <p:cNvPicPr preferRelativeResize="0"/>
          <p:nvPr/>
        </p:nvPicPr>
        <p:blipFill rotWithShape="1">
          <a:blip r:embed="rId2">
            <a:alphaModFix/>
          </a:blip>
          <a:srcRect b="0" l="0" r="0" t="0"/>
          <a:stretch/>
        </p:blipFill>
        <p:spPr>
          <a:xfrm>
            <a:off x="182880" y="4628674"/>
            <a:ext cx="8799681" cy="2093224"/>
          </a:xfrm>
          <a:prstGeom prst="rect">
            <a:avLst/>
          </a:prstGeom>
          <a:noFill/>
          <a:ln>
            <a:noFill/>
          </a:ln>
        </p:spPr>
      </p:pic>
      <p:sp>
        <p:nvSpPr>
          <p:cNvPr id="37" name="Google Shape;37;p52"/>
          <p:cNvSpPr txBox="1"/>
          <p:nvPr>
            <p:ph type="title"/>
          </p:nvPr>
        </p:nvSpPr>
        <p:spPr>
          <a:xfrm>
            <a:off x="457199" y="14"/>
            <a:ext cx="7319913" cy="58535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0" i="0" sz="60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5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4" name="Shape 44"/>
        <p:cNvGrpSpPr/>
        <p:nvPr/>
      </p:nvGrpSpPr>
      <p:grpSpPr>
        <a:xfrm>
          <a:off x="0" y="0"/>
          <a:ext cx="0" cy="0"/>
          <a:chOff x="0" y="0"/>
          <a:chExt cx="0" cy="0"/>
        </a:xfrm>
      </p:grpSpPr>
      <p:sp>
        <p:nvSpPr>
          <p:cNvPr id="45" name="Google Shape;45;p56"/>
          <p:cNvSpPr/>
          <p:nvPr/>
        </p:nvSpPr>
        <p:spPr>
          <a:xfrm>
            <a:off x="0" y="13"/>
            <a:ext cx="9144000" cy="6858000"/>
          </a:xfrm>
          <a:prstGeom prst="rect">
            <a:avLst/>
          </a:prstGeom>
          <a:solidFill>
            <a:srgbClr val="EE3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56"/>
          <p:cNvSpPr txBox="1"/>
          <p:nvPr>
            <p:ph type="title"/>
          </p:nvPr>
        </p:nvSpPr>
        <p:spPr>
          <a:xfrm>
            <a:off x="457199" y="14"/>
            <a:ext cx="7319913" cy="58619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0" i="0" sz="60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7" name="Google Shape;47;p56"/>
          <p:cNvPicPr preferRelativeResize="0"/>
          <p:nvPr/>
        </p:nvPicPr>
        <p:blipFill rotWithShape="1">
          <a:blip r:embed="rId2">
            <a:alphaModFix/>
          </a:blip>
          <a:srcRect b="0" l="0" r="0" t="0"/>
          <a:stretch/>
        </p:blipFill>
        <p:spPr>
          <a:xfrm>
            <a:off x="182880" y="4628674"/>
            <a:ext cx="8833104" cy="21011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shomercollective.org/fellowship"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Keshet_BrandraisingGuide_Cover.png" id="143" name="Google Shape;143;p1"/>
          <p:cNvPicPr preferRelativeResize="0"/>
          <p:nvPr/>
        </p:nvPicPr>
        <p:blipFill rotWithShape="1">
          <a:blip r:embed="rId3">
            <a:alphaModFix/>
          </a:blip>
          <a:srcRect b="0" l="25631" r="0" t="0"/>
          <a:stretch/>
        </p:blipFill>
        <p:spPr>
          <a:xfrm>
            <a:off x="1" y="-1"/>
            <a:ext cx="9143999" cy="6858001"/>
          </a:xfrm>
          <a:prstGeom prst="rect">
            <a:avLst/>
          </a:prstGeom>
          <a:noFill/>
          <a:ln>
            <a:noFill/>
          </a:ln>
        </p:spPr>
      </p:pic>
      <p:sp>
        <p:nvSpPr>
          <p:cNvPr id="144" name="Google Shape;144;p1"/>
          <p:cNvSpPr txBox="1"/>
          <p:nvPr>
            <p:ph type="title"/>
          </p:nvPr>
        </p:nvSpPr>
        <p:spPr>
          <a:xfrm>
            <a:off x="289180" y="979374"/>
            <a:ext cx="6785875" cy="467825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6394"/>
              <a:buFont typeface="Arial"/>
              <a:buNone/>
            </a:pPr>
            <a:r>
              <a:rPr lang="en-US" sz="6500">
                <a:solidFill>
                  <a:schemeClr val="lt1"/>
                </a:solidFill>
                <a:extLst>
                  <a:ext uri="http://customooxmlschemas.google.com/">
                    <go:slidesCustomData xmlns:go="http://customooxmlschemas.google.com/" textRoundtripDataId="0"/>
                  </a:ext>
                </a:extLst>
              </a:rPr>
              <a:t>Queering Jewish End of Life Planning </a:t>
            </a:r>
            <a:endParaRPr sz="2365">
              <a:solidFill>
                <a:schemeClr val="lt1"/>
              </a:solidFill>
              <a:latin typeface="Arial"/>
              <a:ea typeface="Arial"/>
              <a:cs typeface="Arial"/>
              <a:sym typeface="Arial"/>
            </a:endParaRPr>
          </a:p>
        </p:txBody>
      </p:sp>
      <p:sp>
        <p:nvSpPr>
          <p:cNvPr id="145" name="Google Shape;145;p1"/>
          <p:cNvSpPr txBox="1"/>
          <p:nvPr/>
        </p:nvSpPr>
        <p:spPr>
          <a:xfrm>
            <a:off x="6550852" y="5540744"/>
            <a:ext cx="2272744" cy="119936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98"/>
              <a:buFont typeface="Arial"/>
              <a:buNone/>
            </a:pPr>
            <a:r>
              <a:t/>
            </a:r>
            <a:endParaRPr b="0" i="0" sz="239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98"/>
              <a:buFont typeface="Arial"/>
              <a:buNone/>
            </a:pPr>
            <a:r>
              <a:t/>
            </a:r>
            <a:endParaRPr b="0" i="0" sz="239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98"/>
              <a:buFont typeface="Arial"/>
              <a:buNone/>
            </a:pPr>
            <a:r>
              <a:t/>
            </a:r>
            <a:endParaRPr b="0" i="0" sz="2398" u="none" cap="none" strike="noStrike">
              <a:solidFill>
                <a:schemeClr val="dk1"/>
              </a:solidFill>
              <a:latin typeface="Calibri"/>
              <a:ea typeface="Calibri"/>
              <a:cs typeface="Calibri"/>
              <a:sym typeface="Calibri"/>
            </a:endParaRPr>
          </a:p>
        </p:txBody>
      </p:sp>
      <p:pic>
        <p:nvPicPr>
          <p:cNvPr id="146" name="Google Shape;146;p1"/>
          <p:cNvPicPr preferRelativeResize="0"/>
          <p:nvPr/>
        </p:nvPicPr>
        <p:blipFill rotWithShape="1">
          <a:blip r:embed="rId4">
            <a:alphaModFix/>
          </a:blip>
          <a:srcRect b="0" l="0" r="0" t="0"/>
          <a:stretch/>
        </p:blipFill>
        <p:spPr>
          <a:xfrm>
            <a:off x="6469616" y="5540744"/>
            <a:ext cx="2674384" cy="1188615"/>
          </a:xfrm>
          <a:prstGeom prst="rect">
            <a:avLst/>
          </a:prstGeom>
          <a:noFill/>
          <a:ln>
            <a:noFill/>
          </a:ln>
        </p:spPr>
      </p:pic>
      <p:pic>
        <p:nvPicPr>
          <p:cNvPr id="147" name="Google Shape;147;p1"/>
          <p:cNvPicPr preferRelativeResize="0"/>
          <p:nvPr/>
        </p:nvPicPr>
        <p:blipFill>
          <a:blip r:embed="rId5">
            <a:alphaModFix/>
          </a:blip>
          <a:stretch>
            <a:fillRect/>
          </a:stretch>
        </p:blipFill>
        <p:spPr>
          <a:xfrm>
            <a:off x="7211600" y="4378700"/>
            <a:ext cx="1524000" cy="116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f34aec0447_0_5"/>
          <p:cNvSpPr txBox="1"/>
          <p:nvPr>
            <p:ph idx="1" type="body"/>
          </p:nvPr>
        </p:nvSpPr>
        <p:spPr>
          <a:xfrm>
            <a:off x="457249" y="1974172"/>
            <a:ext cx="7320000" cy="383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100">
              <a:solidFill>
                <a:schemeClr val="dk1"/>
              </a:solidFill>
              <a:highlight>
                <a:srgbClr val="FFFFFF"/>
              </a:highlight>
            </a:endParaRPr>
          </a:p>
          <a:p>
            <a:pPr indent="0" lvl="0" marL="0" rtl="0" algn="l">
              <a:lnSpc>
                <a:spcPct val="115000"/>
              </a:lnSpc>
              <a:spcBef>
                <a:spcPts val="0"/>
              </a:spcBef>
              <a:spcAft>
                <a:spcPts val="0"/>
              </a:spcAft>
              <a:buNone/>
            </a:pPr>
            <a:r>
              <a:rPr lang="en-US" sz="2100">
                <a:solidFill>
                  <a:schemeClr val="dk1"/>
                </a:solidFill>
                <a:highlight>
                  <a:srgbClr val="FFFFFF"/>
                </a:highlight>
              </a:rPr>
              <a:t>LGBTQ+ </a:t>
            </a:r>
            <a:r>
              <a:rPr lang="en-US" sz="2100">
                <a:solidFill>
                  <a:schemeClr val="dk1"/>
                </a:solidFill>
                <a:highlight>
                  <a:srgbClr val="FFFFFF"/>
                </a:highlight>
                <a:extLst>
                  <a:ext uri="http://customooxmlschemas.google.com/">
                    <go:slidesCustomData xmlns:go="http://customooxmlschemas.google.com/" textRoundtripDataId="2"/>
                  </a:ext>
                </a:extLst>
              </a:rPr>
              <a:t>older adults</a:t>
            </a:r>
            <a:r>
              <a:rPr lang="en-US" sz="2100">
                <a:solidFill>
                  <a:schemeClr val="dk1"/>
                </a:solidFill>
                <a:highlight>
                  <a:srgbClr val="FFFFFF"/>
                </a:highlight>
              </a:rPr>
              <a:t> are:</a:t>
            </a:r>
            <a:endParaRPr sz="21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2X as likely to be single and live alone</a:t>
            </a:r>
            <a:endParaRPr sz="21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4X less likely to have children</a:t>
            </a:r>
            <a:endParaRPr sz="21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More likely to face poverty and homelessness</a:t>
            </a:r>
            <a:endParaRPr sz="2100">
              <a:solidFill>
                <a:schemeClr val="dk1"/>
              </a:solidFill>
              <a:highlight>
                <a:srgbClr val="FFFFFF"/>
              </a:highlight>
            </a:endParaRPr>
          </a:p>
          <a:p>
            <a:pPr indent="0" lvl="0" marL="0" rtl="0" algn="l">
              <a:lnSpc>
                <a:spcPct val="115000"/>
              </a:lnSpc>
              <a:spcBef>
                <a:spcPts val="0"/>
              </a:spcBef>
              <a:spcAft>
                <a:spcPts val="0"/>
              </a:spcAft>
              <a:buNone/>
            </a:pPr>
            <a:r>
              <a:t/>
            </a:r>
            <a:endParaRPr sz="21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Many LGBT people have reported delaying or avoiding necessary medical care because they fear discrimination or mistreatment by health care sta</a:t>
            </a:r>
            <a:r>
              <a:rPr lang="en-US" sz="2100">
                <a:solidFill>
                  <a:schemeClr val="dk1"/>
                </a:solidFill>
                <a:highlight>
                  <a:srgbClr val="FFFFFF"/>
                </a:highlight>
                <a:extLst>
                  <a:ext uri="http://customooxmlschemas.google.com/">
                    <go:slidesCustomData xmlns:go="http://customooxmlschemas.google.com/" textRoundtripDataId="3"/>
                  </a:ext>
                </a:extLst>
              </a:rPr>
              <a:t>ff.</a:t>
            </a:r>
            <a:endParaRPr sz="2100">
              <a:solidFill>
                <a:schemeClr val="dk1"/>
              </a:solidFill>
              <a:highlight>
                <a:srgbClr val="FFFFFF"/>
              </a:highlight>
              <a:extLst>
                <a:ext uri="http://customooxmlschemas.google.com/">
                  <go:slidesCustomData xmlns:go="http://customooxmlschemas.google.com/" textRoundtripDataId="4"/>
                </a:ext>
              </a:extLst>
            </a:endParaRPr>
          </a:p>
          <a:p>
            <a:pPr indent="0" lvl="0" marL="0" rtl="0" algn="l">
              <a:lnSpc>
                <a:spcPct val="115000"/>
              </a:lnSpc>
              <a:spcBef>
                <a:spcPts val="0"/>
              </a:spcBef>
              <a:spcAft>
                <a:spcPts val="0"/>
              </a:spcAft>
              <a:buNone/>
            </a:pPr>
            <a:r>
              <a:t/>
            </a:r>
            <a:endParaRPr sz="2100">
              <a:solidFill>
                <a:schemeClr val="dk1"/>
              </a:solidFill>
              <a:highlight>
                <a:srgbClr val="FFFFFF"/>
              </a:highlight>
              <a:extLst>
                <a:ext uri="http://customooxmlschemas.google.com/">
                  <go:slidesCustomData xmlns:go="http://customooxmlschemas.google.com/" textRoundtripDataId="5"/>
                </a:ext>
              </a:extLst>
            </a:endParaRPr>
          </a:p>
          <a:p>
            <a:pPr indent="0" lvl="0" marL="0" rtl="0" algn="l">
              <a:lnSpc>
                <a:spcPct val="115000"/>
              </a:lnSpc>
              <a:spcBef>
                <a:spcPts val="0"/>
              </a:spcBef>
              <a:spcAft>
                <a:spcPts val="0"/>
              </a:spcAft>
              <a:buNone/>
            </a:pPr>
            <a:r>
              <a:rPr lang="en-US" sz="2100">
                <a:solidFill>
                  <a:schemeClr val="dk1"/>
                </a:solidFill>
                <a:highlight>
                  <a:srgbClr val="FFFFFF"/>
                </a:highlight>
                <a:extLst>
                  <a:ext uri="http://customooxmlschemas.google.com/">
                    <go:slidesCustomData xmlns:go="http://customooxmlschemas.google.com/" textRoundtripDataId="6"/>
                  </a:ext>
                </a:extLst>
              </a:rPr>
              <a:t>SAGE USA, May 2022</a:t>
            </a:r>
            <a:endParaRPr sz="2100">
              <a:solidFill>
                <a:schemeClr val="dk1"/>
              </a:solidFill>
              <a:highlight>
                <a:srgbClr val="FFFFFF"/>
              </a:highlight>
              <a:extLst>
                <a:ext uri="http://customooxmlschemas.google.com/">
                  <go:slidesCustomData xmlns:go="http://customooxmlschemas.google.com/" textRoundtripDataId="7"/>
                </a:ext>
              </a:extLst>
            </a:endParaRPr>
          </a:p>
          <a:p>
            <a:pPr indent="0" lvl="0" marL="0" rtl="0" algn="l">
              <a:lnSpc>
                <a:spcPct val="115000"/>
              </a:lnSpc>
              <a:spcBef>
                <a:spcPts val="0"/>
              </a:spcBef>
              <a:spcAft>
                <a:spcPts val="0"/>
              </a:spcAft>
              <a:buNone/>
            </a:pPr>
            <a:r>
              <a:rPr lang="en-US" sz="2100">
                <a:solidFill>
                  <a:schemeClr val="dk1"/>
                </a:solidFill>
                <a:highlight>
                  <a:srgbClr val="FFFFFF"/>
                </a:highlight>
                <a:extLst>
                  <a:ext uri="http://customooxmlschemas.google.com/">
                    <go:slidesCustomData xmlns:go="http://customooxmlschemas.google.com/" textRoundtripDataId="8"/>
                  </a:ext>
                </a:extLst>
              </a:rPr>
              <a:t> </a:t>
            </a:r>
            <a:endParaRPr sz="3298"/>
          </a:p>
          <a:p>
            <a:pPr indent="-241307" lvl="0" marL="342907" rtl="0" algn="l">
              <a:lnSpc>
                <a:spcPct val="120000"/>
              </a:lnSpc>
              <a:spcBef>
                <a:spcPts val="1000"/>
              </a:spcBef>
              <a:spcAft>
                <a:spcPts val="0"/>
              </a:spcAft>
              <a:buClr>
                <a:srgbClr val="0C0C0C"/>
              </a:buClr>
              <a:buSzPts val="1600"/>
              <a:buFont typeface="Arial"/>
              <a:buNone/>
            </a:pPr>
            <a:r>
              <a:t/>
            </a:r>
            <a:endParaRPr>
              <a:solidFill>
                <a:srgbClr val="0C0C0C"/>
              </a:solidFill>
            </a:endParaRPr>
          </a:p>
        </p:txBody>
      </p:sp>
      <p:pic>
        <p:nvPicPr>
          <p:cNvPr id="216" name="Google Shape;216;g2f34aec0447_0_5"/>
          <p:cNvPicPr preferRelativeResize="0"/>
          <p:nvPr/>
        </p:nvPicPr>
        <p:blipFill rotWithShape="1">
          <a:blip r:embed="rId3">
            <a:alphaModFix/>
          </a:blip>
          <a:srcRect b="0" l="0" r="0" t="0"/>
          <a:stretch/>
        </p:blipFill>
        <p:spPr>
          <a:xfrm>
            <a:off x="7398962" y="5805853"/>
            <a:ext cx="1870684" cy="1068960"/>
          </a:xfrm>
          <a:prstGeom prst="rect">
            <a:avLst/>
          </a:prstGeom>
          <a:noFill/>
          <a:ln>
            <a:noFill/>
          </a:ln>
        </p:spPr>
      </p:pic>
      <p:sp>
        <p:nvSpPr>
          <p:cNvPr id="217" name="Google Shape;217;g2f34aec0447_0_5"/>
          <p:cNvSpPr txBox="1"/>
          <p:nvPr>
            <p:ph type="title"/>
          </p:nvPr>
        </p:nvSpPr>
        <p:spPr>
          <a:xfrm>
            <a:off x="419100" y="495350"/>
            <a:ext cx="8305800" cy="1100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There are around </a:t>
            </a:r>
            <a:r>
              <a:rPr lang="en-US"/>
              <a:t>3 million LGBTQ+ adults over age 50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f34aec0447_0_16"/>
          <p:cNvSpPr txBox="1"/>
          <p:nvPr>
            <p:ph type="title"/>
          </p:nvPr>
        </p:nvSpPr>
        <p:spPr>
          <a:xfrm>
            <a:off x="457200" y="355318"/>
            <a:ext cx="7320000" cy="110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Honoring LGBTQ+ Elders</a:t>
            </a:r>
            <a:endParaRPr/>
          </a:p>
        </p:txBody>
      </p:sp>
      <p:sp>
        <p:nvSpPr>
          <p:cNvPr id="224" name="Google Shape;224;g2f34aec0447_0_16"/>
          <p:cNvSpPr txBox="1"/>
          <p:nvPr>
            <p:ph idx="1" type="body"/>
          </p:nvPr>
        </p:nvSpPr>
        <p:spPr>
          <a:xfrm>
            <a:off x="457200" y="1832625"/>
            <a:ext cx="7320000" cy="4013400"/>
          </a:xfrm>
          <a:prstGeom prst="rect">
            <a:avLst/>
          </a:prstGeom>
        </p:spPr>
        <p:txBody>
          <a:bodyPr anchorCtr="0" anchor="t" bIns="45700" lIns="91425" spcFirstLastPara="1" rIns="91425" wrap="square" tIns="45700">
            <a:normAutofit lnSpcReduction="20000"/>
          </a:bodyPr>
          <a:lstStyle/>
          <a:p>
            <a:pPr indent="-393700" lvl="0" marL="457200" rtl="0" algn="l">
              <a:lnSpc>
                <a:spcPct val="115000"/>
              </a:lnSpc>
              <a:spcBef>
                <a:spcPts val="0"/>
              </a:spcBef>
              <a:spcAft>
                <a:spcPts val="0"/>
              </a:spcAft>
              <a:buSzPts val="2600"/>
              <a:buChar char="●"/>
            </a:pPr>
            <a:r>
              <a:rPr lang="en-US" sz="2600">
                <a:solidFill>
                  <a:schemeClr val="dk1"/>
                </a:solidFill>
                <a:highlight>
                  <a:schemeClr val="lt1"/>
                </a:highlight>
              </a:rPr>
              <a:t>LGBTQ+ older people are living vibrant, full lives throughout every part of the country and around the world. </a:t>
            </a:r>
            <a:endParaRPr sz="2600">
              <a:solidFill>
                <a:schemeClr val="dk1"/>
              </a:solidFill>
              <a:highlight>
                <a:schemeClr val="lt1"/>
              </a:highlight>
            </a:endParaRPr>
          </a:p>
          <a:p>
            <a:pPr indent="-393700" lvl="0" marL="457200" rtl="0" algn="l">
              <a:lnSpc>
                <a:spcPct val="115000"/>
              </a:lnSpc>
              <a:spcBef>
                <a:spcPts val="0"/>
              </a:spcBef>
              <a:spcAft>
                <a:spcPts val="0"/>
              </a:spcAft>
              <a:buSzPts val="2600"/>
              <a:buChar char="●"/>
            </a:pPr>
            <a:r>
              <a:rPr lang="en-US" sz="2600">
                <a:solidFill>
                  <a:schemeClr val="dk1"/>
                </a:solidFill>
                <a:highlight>
                  <a:schemeClr val="lt1"/>
                </a:highlight>
              </a:rPr>
              <a:t>They were the pioneers who stood up and pushed back at the Stonewall uprising, and the caregivers who stood by friends and loved ones through the height of the AIDS epidemic. </a:t>
            </a:r>
            <a:endParaRPr sz="2600">
              <a:solidFill>
                <a:schemeClr val="dk1"/>
              </a:solidFill>
              <a:highlight>
                <a:schemeClr val="lt1"/>
              </a:highlight>
            </a:endParaRPr>
          </a:p>
          <a:p>
            <a:pPr indent="-393700" lvl="0" marL="457200" rtl="0" algn="l">
              <a:lnSpc>
                <a:spcPct val="115000"/>
              </a:lnSpc>
              <a:spcBef>
                <a:spcPts val="0"/>
              </a:spcBef>
              <a:spcAft>
                <a:spcPts val="0"/>
              </a:spcAft>
              <a:buClr>
                <a:schemeClr val="dk1"/>
              </a:buClr>
              <a:buSzPts val="2600"/>
              <a:buChar char="●"/>
            </a:pPr>
            <a:r>
              <a:rPr lang="en-US" sz="2600">
                <a:solidFill>
                  <a:schemeClr val="dk1"/>
                </a:solidFill>
                <a:highlight>
                  <a:schemeClr val="lt1"/>
                </a:highlight>
              </a:rPr>
              <a:t>So how can we honor them in death and uphold the value of Kavod HaMet?</a:t>
            </a:r>
            <a:endParaRPr sz="2600">
              <a:solidFill>
                <a:schemeClr val="dk1"/>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f34aec0447_0_0"/>
          <p:cNvSpPr txBox="1"/>
          <p:nvPr>
            <p:ph type="title"/>
          </p:nvPr>
        </p:nvSpPr>
        <p:spPr>
          <a:xfrm>
            <a:off x="457199" y="563418"/>
            <a:ext cx="8160300" cy="529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ial"/>
              <a:buNone/>
            </a:pPr>
            <a:r>
              <a:rPr b="1" lang="en-US">
                <a:solidFill>
                  <a:schemeClr val="lt1"/>
                </a:solidFill>
              </a:rPr>
              <a:t>So what’s different about dying as a LGBTQ+ person?</a:t>
            </a:r>
            <a:endParaRPr sz="31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457201" y="603825"/>
            <a:ext cx="8308500" cy="1229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US" sz="3700">
                <a:solidFill>
                  <a:srgbClr val="F52880"/>
                </a:solidFill>
                <a:highlight>
                  <a:srgbClr val="FFFFFF"/>
                </a:highlight>
              </a:rPr>
              <a:t>To be queer means we often exist in intimate proximity to death.</a:t>
            </a:r>
            <a:endParaRPr sz="3700">
              <a:solidFill>
                <a:srgbClr val="F52880"/>
              </a:solidFill>
            </a:endParaRPr>
          </a:p>
        </p:txBody>
      </p:sp>
      <p:sp>
        <p:nvSpPr>
          <p:cNvPr id="237" name="Google Shape;237;p24"/>
          <p:cNvSpPr txBox="1"/>
          <p:nvPr>
            <p:ph idx="1" type="body"/>
          </p:nvPr>
        </p:nvSpPr>
        <p:spPr>
          <a:xfrm>
            <a:off x="457200" y="2211900"/>
            <a:ext cx="8308500" cy="4035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None/>
            </a:pPr>
            <a:r>
              <a:t/>
            </a:r>
            <a:endParaRPr sz="3180">
              <a:solidFill>
                <a:schemeClr val="dk1"/>
              </a:solidFill>
              <a:highlight>
                <a:srgbClr val="FFFFFF"/>
              </a:highlight>
            </a:endParaRPr>
          </a:p>
          <a:p>
            <a:pPr indent="-400270" lvl="0" marL="457200" rtl="0" algn="l">
              <a:lnSpc>
                <a:spcPct val="115000"/>
              </a:lnSpc>
              <a:spcBef>
                <a:spcPts val="0"/>
              </a:spcBef>
              <a:spcAft>
                <a:spcPts val="0"/>
              </a:spcAft>
              <a:buClr>
                <a:schemeClr val="dk1"/>
              </a:buClr>
              <a:buSzPct val="100000"/>
              <a:buChar char="•"/>
            </a:pPr>
            <a:r>
              <a:rPr lang="en-US" sz="3180">
                <a:solidFill>
                  <a:schemeClr val="dk1"/>
                </a:solidFill>
                <a:highlight>
                  <a:srgbClr val="FFFFFF"/>
                </a:highlight>
              </a:rPr>
              <a:t>When we queer death, dying and mourning, they become sites of creativity, self-determination, and collective care </a:t>
            </a:r>
            <a:endParaRPr sz="3180">
              <a:solidFill>
                <a:schemeClr val="dk1"/>
              </a:solidFill>
              <a:highlight>
                <a:srgbClr val="FFFFFF"/>
              </a:highlight>
            </a:endParaRPr>
          </a:p>
          <a:p>
            <a:pPr indent="0" lvl="0" marL="457200" rtl="0" algn="l">
              <a:lnSpc>
                <a:spcPct val="115000"/>
              </a:lnSpc>
              <a:spcBef>
                <a:spcPts val="0"/>
              </a:spcBef>
              <a:spcAft>
                <a:spcPts val="0"/>
              </a:spcAft>
              <a:buNone/>
            </a:pPr>
            <a:r>
              <a:t/>
            </a:r>
            <a:endParaRPr sz="3180">
              <a:solidFill>
                <a:schemeClr val="dk1"/>
              </a:solidFill>
              <a:highlight>
                <a:srgbClr val="FFFFFF"/>
              </a:highlight>
            </a:endParaRPr>
          </a:p>
          <a:p>
            <a:pPr indent="-400270" lvl="0" marL="457200" rtl="0" algn="l">
              <a:lnSpc>
                <a:spcPct val="115000"/>
              </a:lnSpc>
              <a:spcBef>
                <a:spcPts val="0"/>
              </a:spcBef>
              <a:spcAft>
                <a:spcPts val="0"/>
              </a:spcAft>
              <a:buClr>
                <a:schemeClr val="dk1"/>
              </a:buClr>
              <a:buSzPct val="100000"/>
              <a:buChar char="•"/>
            </a:pPr>
            <a:r>
              <a:rPr lang="en-US" sz="3180">
                <a:solidFill>
                  <a:schemeClr val="dk1"/>
                </a:solidFill>
                <a:highlight>
                  <a:srgbClr val="FFFFFF"/>
                </a:highlight>
              </a:rPr>
              <a:t>This practice creates opportunities to challenge dominant ideas and narratives that limit our ability to express who we are in life and in death</a:t>
            </a:r>
            <a:endParaRPr sz="3180">
              <a:solidFill>
                <a:schemeClr val="dk1"/>
              </a:solidFill>
              <a:highlight>
                <a:srgbClr val="FFFFFF"/>
              </a:highlight>
            </a:endParaRPr>
          </a:p>
          <a:p>
            <a:pPr indent="0" lvl="0" marL="0" rtl="0" algn="l">
              <a:lnSpc>
                <a:spcPct val="120000"/>
              </a:lnSpc>
              <a:spcBef>
                <a:spcPts val="1000"/>
              </a:spcBef>
              <a:spcAft>
                <a:spcPts val="0"/>
              </a:spcAft>
              <a:buClr>
                <a:srgbClr val="0C0C0C"/>
              </a:buClr>
              <a:buSzPct val="103703"/>
              <a:buNone/>
            </a:pPr>
            <a:r>
              <a:t/>
            </a:r>
            <a:endParaRPr i="1" sz="2700"/>
          </a:p>
          <a:p>
            <a:pPr indent="0" lvl="0" marL="0" rtl="0" algn="l">
              <a:lnSpc>
                <a:spcPct val="120000"/>
              </a:lnSpc>
              <a:spcBef>
                <a:spcPts val="1000"/>
              </a:spcBef>
              <a:spcAft>
                <a:spcPts val="0"/>
              </a:spcAft>
              <a:buClr>
                <a:srgbClr val="0C0C0C"/>
              </a:buClr>
              <a:buSzPct val="100000"/>
              <a:buNone/>
            </a:pPr>
            <a:r>
              <a:t/>
            </a:r>
            <a:endParaRPr>
              <a:solidFill>
                <a:srgbClr val="0C0C0C"/>
              </a:solidFill>
            </a:endParaRPr>
          </a:p>
        </p:txBody>
      </p:sp>
      <p:pic>
        <p:nvPicPr>
          <p:cNvPr id="238" name="Google Shape;238;p24"/>
          <p:cNvPicPr preferRelativeResize="0"/>
          <p:nvPr/>
        </p:nvPicPr>
        <p:blipFill rotWithShape="1">
          <a:blip r:embed="rId3">
            <a:alphaModFix/>
          </a:blip>
          <a:srcRect b="0" l="0" r="0" t="0"/>
          <a:stretch/>
        </p:blipFill>
        <p:spPr>
          <a:xfrm>
            <a:off x="7398962" y="5805853"/>
            <a:ext cx="1870683" cy="10689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f413928ba8_0_24"/>
          <p:cNvSpPr txBox="1"/>
          <p:nvPr>
            <p:ph type="title"/>
          </p:nvPr>
        </p:nvSpPr>
        <p:spPr>
          <a:xfrm>
            <a:off x="457200" y="437425"/>
            <a:ext cx="8308500" cy="1100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Situating Ourselves in a Larger History</a:t>
            </a:r>
            <a:endParaRPr/>
          </a:p>
        </p:txBody>
      </p:sp>
      <p:sp>
        <p:nvSpPr>
          <p:cNvPr id="245" name="Google Shape;245;g2f413928ba8_0_24"/>
          <p:cNvSpPr txBox="1"/>
          <p:nvPr>
            <p:ph idx="1" type="body"/>
          </p:nvPr>
        </p:nvSpPr>
        <p:spPr>
          <a:xfrm>
            <a:off x="457200" y="1845800"/>
            <a:ext cx="7320000" cy="4362900"/>
          </a:xfrm>
          <a:prstGeom prst="rect">
            <a:avLst/>
          </a:prstGeom>
        </p:spPr>
        <p:txBody>
          <a:bodyPr anchorCtr="0" anchor="t" bIns="45700" lIns="91425" spcFirstLastPara="1" rIns="91425" wrap="square" tIns="45700">
            <a:normAutofit/>
          </a:bodyPr>
          <a:lstStyle/>
          <a:p>
            <a:pPr indent="-400050" lvl="0" marL="457200" rtl="0" algn="l">
              <a:spcBef>
                <a:spcPts val="1000"/>
              </a:spcBef>
              <a:spcAft>
                <a:spcPts val="0"/>
              </a:spcAft>
              <a:buSzPts val="2700"/>
              <a:buChar char="•"/>
            </a:pPr>
            <a:r>
              <a:rPr lang="en-US" sz="2700"/>
              <a:t>LGBTQ+ </a:t>
            </a:r>
            <a:r>
              <a:rPr lang="en-US" sz="2700"/>
              <a:t>people have been forever creating ritual and prayer to speak to our experiences on the fringes</a:t>
            </a:r>
            <a:endParaRPr sz="2700"/>
          </a:p>
          <a:p>
            <a:pPr indent="0" lvl="0" marL="0" rtl="0" algn="l">
              <a:spcBef>
                <a:spcPts val="1000"/>
              </a:spcBef>
              <a:spcAft>
                <a:spcPts val="0"/>
              </a:spcAft>
              <a:buNone/>
            </a:pPr>
            <a:r>
              <a:t/>
            </a:r>
            <a:endParaRPr sz="2700"/>
          </a:p>
          <a:p>
            <a:pPr indent="-400050" lvl="0" marL="457200" rtl="0" algn="l">
              <a:spcBef>
                <a:spcPts val="1000"/>
              </a:spcBef>
              <a:spcAft>
                <a:spcPts val="0"/>
              </a:spcAft>
              <a:buSzPts val="2700"/>
              <a:buChar char="•"/>
            </a:pPr>
            <a:r>
              <a:rPr lang="en-US" sz="2700"/>
              <a:t>In the 1980s, Rabbis and Spiritual leaders (like Debbie Friedman) composed prayers and and new forms of Jewish healing rituals to meet the AIDS crisis.</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f293d2d0e9_0_0"/>
          <p:cNvSpPr txBox="1"/>
          <p:nvPr>
            <p:ph type="title"/>
          </p:nvPr>
        </p:nvSpPr>
        <p:spPr>
          <a:xfrm>
            <a:off x="457200" y="594675"/>
            <a:ext cx="8123100" cy="14295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Who makes decisions about how we die and are remembered?</a:t>
            </a:r>
            <a:endParaRPr/>
          </a:p>
        </p:txBody>
      </p:sp>
      <p:sp>
        <p:nvSpPr>
          <p:cNvPr id="252" name="Google Shape;252;g2f293d2d0e9_0_0"/>
          <p:cNvSpPr txBox="1"/>
          <p:nvPr>
            <p:ph idx="1" type="body"/>
          </p:nvPr>
        </p:nvSpPr>
        <p:spPr>
          <a:xfrm>
            <a:off x="503550" y="2024175"/>
            <a:ext cx="8030400" cy="4149900"/>
          </a:xfrm>
          <a:prstGeom prst="rect">
            <a:avLst/>
          </a:prstGeom>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Clr>
                <a:schemeClr val="dk1"/>
              </a:buClr>
              <a:buSzPts val="2800"/>
              <a:buChar char="•"/>
            </a:pPr>
            <a:r>
              <a:rPr lang="en-US" sz="2800">
                <a:solidFill>
                  <a:schemeClr val="dk1"/>
                </a:solidFill>
                <a:highlight>
                  <a:srgbClr val="FFFFFF"/>
                </a:highlight>
              </a:rPr>
              <a:t>In the absence of us naming our decision-makers and sharing our wishes in advance, the state typically defaults to whoever it deems our legally recognized family to be. </a:t>
            </a:r>
            <a:endParaRPr sz="2800">
              <a:solidFill>
                <a:schemeClr val="dk1"/>
              </a:solidFill>
              <a:highlight>
                <a:srgbClr val="FFFFFF"/>
              </a:highlight>
            </a:endParaRPr>
          </a:p>
          <a:p>
            <a:pPr indent="0" lvl="0" marL="0" rtl="0" algn="l">
              <a:lnSpc>
                <a:spcPct val="115000"/>
              </a:lnSpc>
              <a:spcBef>
                <a:spcPts val="0"/>
              </a:spcBef>
              <a:spcAft>
                <a:spcPts val="0"/>
              </a:spcAft>
              <a:buNone/>
            </a:pPr>
            <a:r>
              <a:t/>
            </a:r>
            <a:endParaRPr sz="2800">
              <a:solidFill>
                <a:schemeClr val="dk1"/>
              </a:solidFill>
              <a:highlight>
                <a:srgbClr val="FFFFFF"/>
              </a:highlight>
            </a:endParaRPr>
          </a:p>
          <a:p>
            <a:pPr indent="-406400" lvl="0" marL="457200" rtl="0" algn="l">
              <a:lnSpc>
                <a:spcPct val="115000"/>
              </a:lnSpc>
              <a:spcBef>
                <a:spcPts val="0"/>
              </a:spcBef>
              <a:spcAft>
                <a:spcPts val="0"/>
              </a:spcAft>
              <a:buClr>
                <a:schemeClr val="dk1"/>
              </a:buClr>
              <a:buSzPts val="2800"/>
              <a:buChar char="•"/>
            </a:pPr>
            <a:r>
              <a:rPr lang="en-US" sz="2800">
                <a:solidFill>
                  <a:schemeClr val="dk1"/>
                </a:solidFill>
                <a:highlight>
                  <a:srgbClr val="FFFFFF"/>
                </a:highlight>
                <a:extLst>
                  <a:ext uri="http://customooxmlschemas.google.com/">
                    <go:slidesCustomData xmlns:go="http://customooxmlschemas.google.com/" textRoundtripDataId="10"/>
                  </a:ext>
                </a:extLst>
              </a:rPr>
              <a:t>This is complicated for everyone, especially for LGBTQ+ people!</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f4d56450ad_0_3"/>
          <p:cNvSpPr txBox="1"/>
          <p:nvPr>
            <p:ph type="title"/>
          </p:nvPr>
        </p:nvSpPr>
        <p:spPr>
          <a:xfrm>
            <a:off x="457200" y="594675"/>
            <a:ext cx="8123100" cy="1429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can we do to change that?</a:t>
            </a:r>
            <a:endParaRPr/>
          </a:p>
        </p:txBody>
      </p:sp>
      <p:sp>
        <p:nvSpPr>
          <p:cNvPr id="259" name="Google Shape;259;g2f4d56450ad_0_3"/>
          <p:cNvSpPr txBox="1"/>
          <p:nvPr>
            <p:ph idx="1" type="body"/>
          </p:nvPr>
        </p:nvSpPr>
        <p:spPr>
          <a:xfrm>
            <a:off x="457200" y="2494525"/>
            <a:ext cx="8030400" cy="4149900"/>
          </a:xfrm>
          <a:prstGeom prst="rect">
            <a:avLst/>
          </a:prstGeom>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Clr>
                <a:schemeClr val="dk1"/>
              </a:buClr>
              <a:buSzPts val="3000"/>
              <a:buChar char="•"/>
            </a:pPr>
            <a:r>
              <a:rPr lang="en-US" sz="3000">
                <a:solidFill>
                  <a:schemeClr val="dk1"/>
                </a:solidFill>
                <a:highlight>
                  <a:srgbClr val="FFFFFF"/>
                </a:highlight>
              </a:rPr>
              <a:t>Encourage people to fill out living wills, to make their wishes around funerals and burial known, especially when they are doing well. </a:t>
            </a:r>
            <a:endParaRPr sz="3000">
              <a:solidFill>
                <a:schemeClr val="dk1"/>
              </a:solidFill>
              <a:highlight>
                <a:srgbClr val="FFFFFF"/>
              </a:highlight>
            </a:endParaRPr>
          </a:p>
          <a:p>
            <a:pPr indent="0" lvl="0" marL="0" rtl="0" algn="l">
              <a:lnSpc>
                <a:spcPct val="115000"/>
              </a:lnSpc>
              <a:spcBef>
                <a:spcPts val="0"/>
              </a:spcBef>
              <a:spcAft>
                <a:spcPts val="0"/>
              </a:spcAft>
              <a:buNone/>
            </a:pPr>
            <a:r>
              <a:t/>
            </a:r>
            <a:endParaRPr sz="3000">
              <a:solidFill>
                <a:schemeClr val="dk1"/>
              </a:solidFill>
              <a:highlight>
                <a:srgbClr val="FFFFFF"/>
              </a:highlight>
            </a:endParaRPr>
          </a:p>
          <a:p>
            <a:pPr indent="-419100" lvl="0" marL="457200" rtl="0" algn="l">
              <a:lnSpc>
                <a:spcPct val="115000"/>
              </a:lnSpc>
              <a:spcBef>
                <a:spcPts val="0"/>
              </a:spcBef>
              <a:spcAft>
                <a:spcPts val="0"/>
              </a:spcAft>
              <a:buClr>
                <a:schemeClr val="dk1"/>
              </a:buClr>
              <a:buSzPts val="3000"/>
              <a:buChar char="•"/>
            </a:pPr>
            <a:r>
              <a:rPr lang="en-US" sz="3000">
                <a:solidFill>
                  <a:schemeClr val="dk1"/>
                </a:solidFill>
                <a:highlight>
                  <a:srgbClr val="FFFFFF"/>
                </a:highlight>
              </a:rPr>
              <a:t>Model filling out those forms yourself!</a:t>
            </a:r>
            <a:endParaRPr sz="3000">
              <a:solidFill>
                <a:schemeClr val="dk1"/>
              </a:solidFill>
              <a:highlight>
                <a:srgbClr val="FFFFFF"/>
              </a:highlight>
            </a:endParaRPr>
          </a:p>
          <a:p>
            <a:pPr indent="0" lvl="0" marL="0" rtl="0" algn="l">
              <a:lnSpc>
                <a:spcPct val="115000"/>
              </a:lnSpc>
              <a:spcBef>
                <a:spcPts val="0"/>
              </a:spcBef>
              <a:spcAft>
                <a:spcPts val="0"/>
              </a:spcAft>
              <a:buNone/>
            </a:pPr>
            <a:r>
              <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0"/>
          <p:cNvSpPr txBox="1"/>
          <p:nvPr>
            <p:ph type="title"/>
          </p:nvPr>
        </p:nvSpPr>
        <p:spPr>
          <a:xfrm>
            <a:off x="426150" y="601325"/>
            <a:ext cx="8291700" cy="5583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36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3600">
                <a:solidFill>
                  <a:schemeClr val="dk1"/>
                </a:solidFill>
                <a:highlight>
                  <a:srgbClr val="FFFFFF"/>
                </a:highlight>
              </a:rPr>
              <a:t>“I approach end-of-life planning as a form of self-protection. It’s a way of defining who is family to me and who I trust to make decisions on my behalf. It sure as hell isn’t the state or the </a:t>
            </a:r>
            <a:r>
              <a:rPr b="1" lang="en-US" sz="3600">
                <a:solidFill>
                  <a:schemeClr val="dk1"/>
                </a:solidFill>
                <a:highlight>
                  <a:srgbClr val="FFFFFF"/>
                </a:highlight>
                <a:extLst>
                  <a:ext uri="http://customooxmlschemas.google.com/">
                    <go:slidesCustomData xmlns:go="http://customooxmlschemas.google.com/" textRoundtripDataId="11"/>
                  </a:ext>
                </a:extLst>
              </a:rPr>
              <a:t>people I’m related to by blood.</a:t>
            </a:r>
            <a:r>
              <a:rPr b="1" lang="en-US" sz="3600">
                <a:solidFill>
                  <a:schemeClr val="dk1"/>
                </a:solidFill>
                <a:highlight>
                  <a:srgbClr val="FFFFFF"/>
                </a:highlight>
              </a:rPr>
              <a:t>”</a:t>
            </a:r>
            <a:endParaRPr b="1" sz="3600">
              <a:solidFill>
                <a:schemeClr val="dk1"/>
              </a:solidFill>
              <a:highlight>
                <a:srgbClr val="FFFFFF"/>
              </a:highlight>
            </a:endParaRPr>
          </a:p>
          <a:p>
            <a:pPr indent="0" lvl="0" marL="914400" rtl="0" algn="l">
              <a:lnSpc>
                <a:spcPct val="115000"/>
              </a:lnSpc>
              <a:spcBef>
                <a:spcPts val="0"/>
              </a:spcBef>
              <a:spcAft>
                <a:spcPts val="0"/>
              </a:spcAft>
              <a:buClr>
                <a:schemeClr val="dk1"/>
              </a:buClr>
              <a:buSzPts val="1100"/>
              <a:buFont typeface="Arial"/>
              <a:buNone/>
            </a:pPr>
            <a:r>
              <a:rPr b="1" lang="en-US" sz="3600">
                <a:solidFill>
                  <a:schemeClr val="dk1"/>
                </a:solidFill>
                <a:highlight>
                  <a:srgbClr val="FFFFFF"/>
                </a:highlight>
              </a:rPr>
              <a:t>- queer death doula</a:t>
            </a:r>
            <a:endParaRPr b="1" sz="3600">
              <a:solidFill>
                <a:srgbClr val="F59178"/>
              </a:solidFill>
            </a:endParaRPr>
          </a:p>
        </p:txBody>
      </p:sp>
      <p:pic>
        <p:nvPicPr>
          <p:cNvPr id="266" name="Google Shape;266;p30"/>
          <p:cNvPicPr preferRelativeResize="0"/>
          <p:nvPr/>
        </p:nvPicPr>
        <p:blipFill rotWithShape="1">
          <a:blip r:embed="rId3">
            <a:alphaModFix/>
          </a:blip>
          <a:srcRect b="0" l="0" r="0" t="0"/>
          <a:stretch/>
        </p:blipFill>
        <p:spPr>
          <a:xfrm>
            <a:off x="7398962" y="5855069"/>
            <a:ext cx="1870683" cy="10689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f413928ba8_0_14"/>
          <p:cNvSpPr txBox="1"/>
          <p:nvPr>
            <p:ph type="title"/>
          </p:nvPr>
        </p:nvSpPr>
        <p:spPr>
          <a:xfrm>
            <a:off x="457200" y="367928"/>
            <a:ext cx="7937700" cy="1593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Toward a Gender Inclusive Hevra Kadisha</a:t>
            </a:r>
            <a:endParaRPr/>
          </a:p>
        </p:txBody>
      </p:sp>
      <p:sp>
        <p:nvSpPr>
          <p:cNvPr id="273" name="Google Shape;273;g2f413928ba8_0_14"/>
          <p:cNvSpPr txBox="1"/>
          <p:nvPr>
            <p:ph idx="1" type="body"/>
          </p:nvPr>
        </p:nvSpPr>
        <p:spPr>
          <a:xfrm>
            <a:off x="457200" y="1961525"/>
            <a:ext cx="7706100" cy="4247100"/>
          </a:xfrm>
          <a:prstGeom prst="rect">
            <a:avLst/>
          </a:prstGeom>
        </p:spPr>
        <p:txBody>
          <a:bodyPr anchorCtr="0" anchor="t" bIns="45700" lIns="91425" spcFirstLastPara="1" rIns="91425" wrap="square" tIns="45700">
            <a:noAutofit/>
          </a:bodyPr>
          <a:lstStyle/>
          <a:p>
            <a:pPr indent="-412750" lvl="0" marL="457200" rtl="0" algn="l">
              <a:lnSpc>
                <a:spcPct val="110000"/>
              </a:lnSpc>
              <a:spcBef>
                <a:spcPts val="1000"/>
              </a:spcBef>
              <a:spcAft>
                <a:spcPts val="0"/>
              </a:spcAft>
              <a:buSzPts val="2900"/>
              <a:buChar char="•"/>
            </a:pPr>
            <a:r>
              <a:rPr lang="en-US" sz="2900"/>
              <a:t>As a hevra kadisha, our number one guiding principle is</a:t>
            </a:r>
            <a:r>
              <a:rPr b="1" lang="en-US" sz="2900"/>
              <a:t> kevod hameit</a:t>
            </a:r>
            <a:r>
              <a:rPr lang="en-US" sz="2900"/>
              <a:t>- respect for the dead</a:t>
            </a:r>
            <a:endParaRPr sz="2900"/>
          </a:p>
          <a:p>
            <a:pPr indent="-412750" lvl="0" marL="457200" rtl="0" algn="l">
              <a:lnSpc>
                <a:spcPct val="110000"/>
              </a:lnSpc>
              <a:spcBef>
                <a:spcPts val="0"/>
              </a:spcBef>
              <a:spcAft>
                <a:spcPts val="0"/>
              </a:spcAft>
              <a:buSzPts val="2900"/>
              <a:buChar char="•"/>
            </a:pPr>
            <a:r>
              <a:rPr lang="en-US" sz="2900"/>
              <a:t>Respecting the gender identity of those we serve – as they, not we, define it – is an essential part of that practice</a:t>
            </a:r>
            <a:endParaRPr sz="2900"/>
          </a:p>
          <a:p>
            <a:pPr indent="0" lvl="0" marL="0" rtl="0" algn="l">
              <a:lnSpc>
                <a:spcPct val="110000"/>
              </a:lnSpc>
              <a:spcBef>
                <a:spcPts val="1000"/>
              </a:spcBef>
              <a:spcAft>
                <a:spcPts val="0"/>
              </a:spcAft>
              <a:buNone/>
            </a:pPr>
            <a:r>
              <a:t/>
            </a:r>
            <a:endParaRPr sz="1900"/>
          </a:p>
          <a:p>
            <a:pPr indent="0" lvl="0" marL="0" rtl="0" algn="l">
              <a:lnSpc>
                <a:spcPct val="110000"/>
              </a:lnSpc>
              <a:spcBef>
                <a:spcPts val="1000"/>
              </a:spcBef>
              <a:spcAft>
                <a:spcPts val="0"/>
              </a:spcAft>
              <a:buNone/>
            </a:pPr>
            <a:r>
              <a:t/>
            </a:r>
            <a:endParaRPr sz="1900"/>
          </a:p>
          <a:p>
            <a:pPr indent="0" lvl="0" marL="0" rtl="0" algn="l">
              <a:lnSpc>
                <a:spcPct val="110000"/>
              </a:lnSpc>
              <a:spcBef>
                <a:spcPts val="1000"/>
              </a:spcBef>
              <a:spcAft>
                <a:spcPts val="0"/>
              </a:spcAft>
              <a:buNone/>
            </a:pPr>
            <a:r>
              <a:rPr lang="en-US" sz="1900"/>
              <a:t>https://www.keshetonline.org/wp-content/uploads/2020/03/Toward-a-Gender-Inclusive-Hevra-Kadisha-final-.pdf</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457199" y="14"/>
            <a:ext cx="7319913" cy="58619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solidFill>
                  <a:schemeClr val="lt1"/>
                </a:solidFill>
                <a:latin typeface="Arial"/>
                <a:ea typeface="Arial"/>
                <a:cs typeface="Arial"/>
                <a:sym typeface="Arial"/>
              </a:rPr>
              <a:t>Wrapping Up</a:t>
            </a:r>
            <a:endParaRPr>
              <a:solidFill>
                <a:srgbClr val="0C0C0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2913018bee4_0_0"/>
          <p:cNvPicPr preferRelativeResize="0"/>
          <p:nvPr/>
        </p:nvPicPr>
        <p:blipFill rotWithShape="1">
          <a:blip r:embed="rId3">
            <a:alphaModFix/>
          </a:blip>
          <a:srcRect b="0" l="0" r="0" t="0"/>
          <a:stretch/>
        </p:blipFill>
        <p:spPr>
          <a:xfrm>
            <a:off x="18339" y="0"/>
            <a:ext cx="9125663" cy="6091202"/>
          </a:xfrm>
          <a:prstGeom prst="rect">
            <a:avLst/>
          </a:prstGeom>
          <a:noFill/>
          <a:ln>
            <a:noFill/>
          </a:ln>
        </p:spPr>
      </p:pic>
      <p:sp>
        <p:nvSpPr>
          <p:cNvPr id="154" name="Google Shape;154;g2913018bee4_0_0"/>
          <p:cNvSpPr/>
          <p:nvPr/>
        </p:nvSpPr>
        <p:spPr>
          <a:xfrm>
            <a:off x="4316350" y="780900"/>
            <a:ext cx="4823400" cy="4529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g2913018bee4_0_0"/>
          <p:cNvSpPr txBox="1"/>
          <p:nvPr>
            <p:ph type="title"/>
          </p:nvPr>
        </p:nvSpPr>
        <p:spPr>
          <a:xfrm>
            <a:off x="4472800" y="1035500"/>
            <a:ext cx="4510500" cy="2073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EE3780"/>
              </a:buClr>
              <a:buSzPct val="77500"/>
              <a:buFont typeface="Arial"/>
              <a:buNone/>
            </a:pPr>
            <a:r>
              <a:rPr lang="en-US" sz="4000">
                <a:latin typeface="Arial"/>
                <a:ea typeface="Arial"/>
                <a:cs typeface="Arial"/>
                <a:sym typeface="Arial"/>
              </a:rPr>
              <a:t>Keshet works for the full equality</a:t>
            </a:r>
            <a:endParaRPr sz="4000">
              <a:latin typeface="Arial"/>
              <a:ea typeface="Arial"/>
              <a:cs typeface="Arial"/>
              <a:sym typeface="Arial"/>
            </a:endParaRPr>
          </a:p>
          <a:p>
            <a:pPr indent="0" lvl="0" marL="0" rtl="0" algn="l">
              <a:lnSpc>
                <a:spcPct val="90000"/>
              </a:lnSpc>
              <a:spcBef>
                <a:spcPts val="0"/>
              </a:spcBef>
              <a:spcAft>
                <a:spcPts val="0"/>
              </a:spcAft>
              <a:buClr>
                <a:srgbClr val="EE3780"/>
              </a:buClr>
              <a:buSzPct val="132857"/>
              <a:buFont typeface="Arial"/>
              <a:buNone/>
            </a:pPr>
            <a:r>
              <a:rPr lang="en-US" sz="2333">
                <a:solidFill>
                  <a:schemeClr val="dk1"/>
                </a:solidFill>
                <a:latin typeface="Arial"/>
                <a:ea typeface="Arial"/>
                <a:cs typeface="Arial"/>
                <a:sym typeface="Arial"/>
              </a:rPr>
              <a:t>of all LGBTQ Jews and our families in Jewish life. We strengthen Jewish communities. We equip Jewish organizations with the skills and knowledge to build LGBTQ-affirming communities, create spaces in which all queer Jewish youth feel seen and valued, and advance LGBTQ rights nationwide.</a:t>
            </a:r>
            <a:br>
              <a:rPr lang="en-US" sz="1998"/>
            </a:br>
            <a:br>
              <a:rPr lang="en-US"/>
            </a:br>
            <a:endParaRPr/>
          </a:p>
        </p:txBody>
      </p:sp>
      <p:pic>
        <p:nvPicPr>
          <p:cNvPr id="156" name="Google Shape;156;g2913018bee4_0_0"/>
          <p:cNvPicPr preferRelativeResize="0"/>
          <p:nvPr/>
        </p:nvPicPr>
        <p:blipFill rotWithShape="1">
          <a:blip r:embed="rId4">
            <a:alphaModFix/>
          </a:blip>
          <a:srcRect b="0" l="0" r="0" t="0"/>
          <a:stretch/>
        </p:blipFill>
        <p:spPr>
          <a:xfrm>
            <a:off x="7398962" y="5934269"/>
            <a:ext cx="1870684" cy="1068960"/>
          </a:xfrm>
          <a:prstGeom prst="rect">
            <a:avLst/>
          </a:prstGeom>
          <a:noFill/>
          <a:ln>
            <a:noFill/>
          </a:ln>
        </p:spPr>
      </p:pic>
      <p:sp>
        <p:nvSpPr>
          <p:cNvPr id="157" name="Google Shape;157;g2913018bee4_0_0"/>
          <p:cNvSpPr txBox="1"/>
          <p:nvPr/>
        </p:nvSpPr>
        <p:spPr>
          <a:xfrm>
            <a:off x="11586900" y="3650950"/>
            <a:ext cx="7079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913018bee4_0_115"/>
          <p:cNvSpPr txBox="1"/>
          <p:nvPr>
            <p:ph type="title"/>
          </p:nvPr>
        </p:nvSpPr>
        <p:spPr>
          <a:xfrm>
            <a:off x="4606800" y="120950"/>
            <a:ext cx="4181100" cy="219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52880"/>
              </a:buClr>
              <a:buSzPts val="4200"/>
              <a:buFont typeface="Arial"/>
              <a:buNone/>
            </a:pPr>
            <a:r>
              <a:rPr lang="en-US" sz="3600">
                <a:solidFill>
                  <a:srgbClr val="F52880"/>
                </a:solidFill>
                <a:latin typeface="Arial"/>
                <a:ea typeface="Arial"/>
                <a:cs typeface="Arial"/>
                <a:sym typeface="Arial"/>
              </a:rPr>
              <a:t>Working With </a:t>
            </a:r>
            <a:br>
              <a:rPr lang="en-US" sz="3600">
                <a:solidFill>
                  <a:srgbClr val="F52880"/>
                </a:solidFill>
                <a:latin typeface="Arial"/>
                <a:ea typeface="Arial"/>
                <a:cs typeface="Arial"/>
                <a:sym typeface="Arial"/>
              </a:rPr>
            </a:br>
            <a:r>
              <a:rPr lang="en-US" sz="3600">
                <a:solidFill>
                  <a:srgbClr val="F52880"/>
                </a:solidFill>
                <a:latin typeface="Arial"/>
                <a:ea typeface="Arial"/>
                <a:cs typeface="Arial"/>
                <a:sym typeface="Arial"/>
              </a:rPr>
              <a:t>vs </a:t>
            </a:r>
            <a:br>
              <a:rPr lang="en-US" sz="3600">
                <a:solidFill>
                  <a:srgbClr val="F52880"/>
                </a:solidFill>
                <a:latin typeface="Arial"/>
                <a:ea typeface="Arial"/>
                <a:cs typeface="Arial"/>
                <a:sym typeface="Arial"/>
              </a:rPr>
            </a:br>
            <a:r>
              <a:rPr lang="en-US" sz="3600">
                <a:solidFill>
                  <a:srgbClr val="F52880"/>
                </a:solidFill>
                <a:latin typeface="Arial"/>
                <a:ea typeface="Arial"/>
                <a:cs typeface="Arial"/>
                <a:sym typeface="Arial"/>
              </a:rPr>
              <a:t>Working For</a:t>
            </a:r>
            <a:endParaRPr sz="3600">
              <a:solidFill>
                <a:srgbClr val="F52880"/>
              </a:solidFill>
              <a:latin typeface="Arial"/>
              <a:ea typeface="Arial"/>
              <a:cs typeface="Arial"/>
              <a:sym typeface="Arial"/>
            </a:endParaRPr>
          </a:p>
        </p:txBody>
      </p:sp>
      <p:sp>
        <p:nvSpPr>
          <p:cNvPr id="285" name="Google Shape;285;g2913018bee4_0_115"/>
          <p:cNvSpPr txBox="1"/>
          <p:nvPr>
            <p:ph idx="1" type="body"/>
          </p:nvPr>
        </p:nvSpPr>
        <p:spPr>
          <a:xfrm>
            <a:off x="4606800" y="2316650"/>
            <a:ext cx="4181100" cy="38316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C0C0C"/>
              </a:buClr>
              <a:buSzPts val="3027"/>
              <a:buNone/>
            </a:pPr>
            <a:r>
              <a:rPr lang="en-US" sz="2400"/>
              <a:t>“If you have come here to help me you are wasting your time, but if you have come because your liberation is bound up with mine, then let us work together.”</a:t>
            </a:r>
            <a:endParaRPr sz="2400"/>
          </a:p>
          <a:p>
            <a:pPr indent="0" lvl="0" marL="0" rtl="0" algn="l">
              <a:lnSpc>
                <a:spcPct val="120000"/>
              </a:lnSpc>
              <a:spcBef>
                <a:spcPts val="0"/>
              </a:spcBef>
              <a:spcAft>
                <a:spcPts val="0"/>
              </a:spcAft>
              <a:buClr>
                <a:srgbClr val="0C0C0C"/>
              </a:buClr>
              <a:buSzPts val="3027"/>
              <a:buNone/>
            </a:pPr>
            <a:r>
              <a:t/>
            </a:r>
            <a:endParaRPr sz="1800"/>
          </a:p>
          <a:p>
            <a:pPr indent="0" lvl="0" marL="0" rtl="0" algn="l">
              <a:lnSpc>
                <a:spcPct val="120000"/>
              </a:lnSpc>
              <a:spcBef>
                <a:spcPts val="0"/>
              </a:spcBef>
              <a:spcAft>
                <a:spcPts val="0"/>
              </a:spcAft>
              <a:buClr>
                <a:srgbClr val="0C0C0C"/>
              </a:buClr>
              <a:buSzPts val="3027"/>
              <a:buNone/>
            </a:pPr>
            <a:r>
              <a:rPr lang="en-US" sz="2000"/>
              <a:t>― Lilla Watson</a:t>
            </a:r>
            <a:endParaRPr sz="2000">
              <a:solidFill>
                <a:srgbClr val="0C0C0C"/>
              </a:solidFill>
            </a:endParaRPr>
          </a:p>
        </p:txBody>
      </p:sp>
      <p:pic>
        <p:nvPicPr>
          <p:cNvPr id="286" name="Google Shape;286;g2913018bee4_0_115"/>
          <p:cNvPicPr preferRelativeResize="0"/>
          <p:nvPr/>
        </p:nvPicPr>
        <p:blipFill rotWithShape="1">
          <a:blip r:embed="rId3">
            <a:alphaModFix/>
          </a:blip>
          <a:srcRect b="0" l="0" r="0" t="0"/>
          <a:stretch/>
        </p:blipFill>
        <p:spPr>
          <a:xfrm>
            <a:off x="7398962" y="5805853"/>
            <a:ext cx="1870684" cy="1068960"/>
          </a:xfrm>
          <a:prstGeom prst="rect">
            <a:avLst/>
          </a:prstGeom>
          <a:noFill/>
          <a:ln>
            <a:noFill/>
          </a:ln>
        </p:spPr>
      </p:pic>
      <p:pic>
        <p:nvPicPr>
          <p:cNvPr descr="Attendees of a Pride Parade march down a street waiving and wearing rainbow-colored flags with the Star of David" id="287" name="Google Shape;287;g2913018bee4_0_115"/>
          <p:cNvPicPr preferRelativeResize="0"/>
          <p:nvPr/>
        </p:nvPicPr>
        <p:blipFill rotWithShape="1">
          <a:blip r:embed="rId4">
            <a:alphaModFix/>
          </a:blip>
          <a:srcRect b="0" l="0" r="0" t="0"/>
          <a:stretch/>
        </p:blipFill>
        <p:spPr>
          <a:xfrm>
            <a:off x="-438068" y="16814"/>
            <a:ext cx="4577581" cy="6857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235525" y="1081216"/>
            <a:ext cx="8673000" cy="3188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40000"/>
              </a:lnSpc>
              <a:spcBef>
                <a:spcPts val="0"/>
              </a:spcBef>
              <a:spcAft>
                <a:spcPts val="0"/>
              </a:spcAft>
              <a:buNone/>
            </a:pPr>
            <a:r>
              <a:rPr i="1" lang="en-US" sz="3733">
                <a:solidFill>
                  <a:srgbClr val="FFFFFF"/>
                </a:solidFill>
                <a:latin typeface="Georgia"/>
                <a:ea typeface="Georgia"/>
                <a:cs typeface="Georgia"/>
                <a:sym typeface="Georgia"/>
              </a:rPr>
              <a:t>Taharah</a:t>
            </a:r>
            <a:endParaRPr i="1" sz="3733">
              <a:solidFill>
                <a:srgbClr val="FFFFFF"/>
              </a:solidFill>
              <a:latin typeface="Georgia"/>
              <a:ea typeface="Georgia"/>
              <a:cs typeface="Georgia"/>
              <a:sym typeface="Georgia"/>
            </a:endParaRPr>
          </a:p>
          <a:p>
            <a:pPr indent="0" lvl="0" marL="0" rtl="0" algn="l">
              <a:lnSpc>
                <a:spcPct val="140000"/>
              </a:lnSpc>
              <a:spcBef>
                <a:spcPts val="0"/>
              </a:spcBef>
              <a:spcAft>
                <a:spcPts val="0"/>
              </a:spcAft>
              <a:buNone/>
            </a:pPr>
            <a:r>
              <a:rPr i="1" lang="en-US" sz="3733">
                <a:solidFill>
                  <a:srgbClr val="FFFFFF"/>
                </a:solidFill>
                <a:latin typeface="Georgia"/>
                <a:ea typeface="Georgia"/>
                <a:cs typeface="Georgia"/>
                <a:sym typeface="Georgia"/>
              </a:rPr>
              <a:t> Miller Oberman</a:t>
            </a:r>
            <a:endParaRPr i="1" sz="3733">
              <a:solidFill>
                <a:srgbClr val="FFFFFF"/>
              </a:solidFill>
              <a:latin typeface="Georgia"/>
              <a:ea typeface="Georgia"/>
              <a:cs typeface="Georgia"/>
              <a:sym typeface="Georgia"/>
            </a:endParaRPr>
          </a:p>
          <a:p>
            <a:pPr indent="0" lvl="0" marL="0" rtl="0" algn="l">
              <a:lnSpc>
                <a:spcPct val="140000"/>
              </a:lnSpc>
              <a:spcBef>
                <a:spcPts val="0"/>
              </a:spcBef>
              <a:spcAft>
                <a:spcPts val="0"/>
              </a:spcAft>
              <a:buNone/>
            </a:pPr>
            <a:r>
              <a:t/>
            </a:r>
            <a:endParaRPr i="1" sz="3733">
              <a:solidFill>
                <a:srgbClr val="FFFFFF"/>
              </a:solidFill>
              <a:latin typeface="Georgia"/>
              <a:ea typeface="Georgia"/>
              <a:cs typeface="Georgia"/>
              <a:sym typeface="Georgia"/>
            </a:endParaRPr>
          </a:p>
          <a:p>
            <a:pPr indent="0" lvl="0" marL="0" rtl="0" algn="ctr">
              <a:lnSpc>
                <a:spcPct val="150000"/>
              </a:lnSpc>
              <a:spcBef>
                <a:spcPts val="0"/>
              </a:spcBef>
              <a:spcAft>
                <a:spcPts val="0"/>
              </a:spcAft>
              <a:buNone/>
            </a:pPr>
            <a:r>
              <a:rPr lang="en-US" sz="2533">
                <a:solidFill>
                  <a:srgbClr val="FFFFFF"/>
                </a:solidFill>
                <a:latin typeface="Georgia"/>
                <a:ea typeface="Georgia"/>
                <a:cs typeface="Georgia"/>
                <a:sym typeface="Georgia"/>
              </a:rPr>
              <a:t>I’m wondering about you, </a:t>
            </a:r>
            <a:r>
              <a:rPr i="1" lang="en-US" sz="2533">
                <a:solidFill>
                  <a:srgbClr val="FFFFFF"/>
                </a:solidFill>
                <a:latin typeface="Georgia"/>
                <a:ea typeface="Georgia"/>
                <a:cs typeface="Georgia"/>
                <a:sym typeface="Georgia"/>
              </a:rPr>
              <a:t>chevra kadisha</a:t>
            </a:r>
            <a:r>
              <a:rPr lang="en-US" sz="2533">
                <a:solidFill>
                  <a:srgbClr val="FFFFFF"/>
                </a:solidFill>
                <a:latin typeface="Georgia"/>
                <a:ea typeface="Georgia"/>
                <a:cs typeface="Georgia"/>
                <a:sym typeface="Georgia"/>
              </a:rPr>
              <a:t>,</a:t>
            </a:r>
            <a:br>
              <a:rPr lang="en-US" sz="2533">
                <a:solidFill>
                  <a:srgbClr val="FFFFFF"/>
                </a:solidFill>
                <a:latin typeface="Georgia"/>
                <a:ea typeface="Georgia"/>
                <a:cs typeface="Georgia"/>
                <a:sym typeface="Georgia"/>
              </a:rPr>
            </a:br>
            <a:r>
              <a:rPr lang="en-US" sz="2533">
                <a:solidFill>
                  <a:srgbClr val="FFFFFF"/>
                </a:solidFill>
                <a:latin typeface="Georgia"/>
                <a:ea typeface="Georgia"/>
                <a:cs typeface="Georgia"/>
                <a:sym typeface="Georgia"/>
              </a:rPr>
              <a:t>the “holy society,” who will prepare my body,</a:t>
            </a:r>
            <a:br>
              <a:rPr lang="en-US" sz="2533">
                <a:solidFill>
                  <a:srgbClr val="FFFFFF"/>
                </a:solidFill>
                <a:latin typeface="Georgia"/>
                <a:ea typeface="Georgia"/>
                <a:cs typeface="Georgia"/>
                <a:sym typeface="Georgia"/>
              </a:rPr>
            </a:br>
            <a:r>
              <a:rPr lang="en-US" sz="2533">
                <a:solidFill>
                  <a:srgbClr val="FFFFFF"/>
                </a:solidFill>
                <a:latin typeface="Georgia"/>
                <a:ea typeface="Georgia"/>
                <a:cs typeface="Georgia"/>
                <a:sym typeface="Georgia"/>
              </a:rPr>
              <a:t>once I’m no longer in it, for the earth.</a:t>
            </a:r>
            <a:endParaRPr sz="2533">
              <a:solidFill>
                <a:srgbClr val="FFFFFF"/>
              </a:solidFill>
              <a:latin typeface="Georgia"/>
              <a:ea typeface="Georgia"/>
              <a:cs typeface="Georgia"/>
              <a:sym typeface="Georgia"/>
            </a:endParaRPr>
          </a:p>
          <a:p>
            <a:pPr indent="0" lvl="0" marL="0" rtl="1" algn="ctr">
              <a:lnSpc>
                <a:spcPct val="90000"/>
              </a:lnSpc>
              <a:spcBef>
                <a:spcPts val="1200"/>
              </a:spcBef>
              <a:spcAft>
                <a:spcPts val="0"/>
              </a:spcAft>
              <a:buClr>
                <a:schemeClr val="lt1"/>
              </a:buClr>
              <a:buSzPct val="100000"/>
              <a:buFont typeface="Arial"/>
              <a:buNone/>
            </a:pPr>
            <a:r>
              <a:t/>
            </a:r>
            <a:endParaRPr b="1" sz="5600">
              <a:solidFill>
                <a:schemeClr val="lt1"/>
              </a:solidFill>
            </a:endParaRPr>
          </a:p>
        </p:txBody>
      </p:sp>
      <p:sp>
        <p:nvSpPr>
          <p:cNvPr id="294" name="Google Shape;294;p42"/>
          <p:cNvSpPr txBox="1"/>
          <p:nvPr/>
        </p:nvSpPr>
        <p:spPr>
          <a:xfrm>
            <a:off x="971471" y="5347559"/>
            <a:ext cx="7858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Social Media&#10;&#10;Instagram: @KeshetLGBTQJews&#10;&#10;Facebook: @KeshetGLBTJews&#10;&#10;X/Twitter: @KeshetGLBTJews" id="299" name="Google Shape;299;g1f2a21612f7_0_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3" name="Shape 303"/>
        <p:cNvGrpSpPr/>
        <p:nvPr/>
      </p:nvGrpSpPr>
      <p:grpSpPr>
        <a:xfrm>
          <a:off x="0" y="0"/>
          <a:ext cx="0" cy="0"/>
          <a:chOff x="0" y="0"/>
          <a:chExt cx="0" cy="0"/>
        </a:xfrm>
      </p:grpSpPr>
      <p:sp>
        <p:nvSpPr>
          <p:cNvPr id="304" name="Google Shape;304;p44"/>
          <p:cNvSpPr txBox="1"/>
          <p:nvPr>
            <p:ph idx="1" type="body"/>
          </p:nvPr>
        </p:nvSpPr>
        <p:spPr>
          <a:xfrm>
            <a:off x="873000" y="420125"/>
            <a:ext cx="7398000" cy="9279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rgbClr val="FFFFFF"/>
              </a:buClr>
              <a:buSzPts val="3600"/>
              <a:buNone/>
            </a:pPr>
            <a:r>
              <a:rPr lang="en-US" sz="4000">
                <a:solidFill>
                  <a:srgbClr val="FFFFFF"/>
                </a:solidFill>
                <a:latin typeface="Arial"/>
                <a:ea typeface="Arial"/>
                <a:cs typeface="Arial"/>
                <a:sym typeface="Arial"/>
              </a:rPr>
              <a:t>Thank you for joining us</a:t>
            </a:r>
            <a:r>
              <a:rPr lang="en-US" sz="4000">
                <a:solidFill>
                  <a:srgbClr val="FFFFFF"/>
                </a:solidFill>
              </a:rPr>
              <a:t> and stay in touch!</a:t>
            </a:r>
            <a:endParaRPr sz="2399"/>
          </a:p>
          <a:p>
            <a:pPr indent="0" lvl="0" marL="0" rtl="0" algn="l">
              <a:lnSpc>
                <a:spcPct val="120000"/>
              </a:lnSpc>
              <a:spcBef>
                <a:spcPts val="400"/>
              </a:spcBef>
              <a:spcAft>
                <a:spcPts val="0"/>
              </a:spcAft>
              <a:buClr>
                <a:srgbClr val="0C0C0C"/>
              </a:buClr>
              <a:buSzPts val="1999"/>
              <a:buFont typeface="Arial"/>
              <a:buNone/>
            </a:pPr>
            <a:r>
              <a:t/>
            </a:r>
            <a:endParaRPr/>
          </a:p>
        </p:txBody>
      </p:sp>
      <p:pic>
        <p:nvPicPr>
          <p:cNvPr descr="Keshet's log and tagline: Keshet, for LGBTQ equality in Jewish life" id="305" name="Google Shape;305;p44"/>
          <p:cNvPicPr preferRelativeResize="0"/>
          <p:nvPr/>
        </p:nvPicPr>
        <p:blipFill rotWithShape="1">
          <a:blip r:embed="rId3">
            <a:alphaModFix/>
          </a:blip>
          <a:srcRect b="0" l="0" r="0" t="0"/>
          <a:stretch/>
        </p:blipFill>
        <p:spPr>
          <a:xfrm>
            <a:off x="1119975" y="3685050"/>
            <a:ext cx="6713099" cy="2983597"/>
          </a:xfrm>
          <a:prstGeom prst="rect">
            <a:avLst/>
          </a:prstGeom>
          <a:noFill/>
          <a:ln>
            <a:noFill/>
          </a:ln>
        </p:spPr>
      </p:pic>
      <p:sp>
        <p:nvSpPr>
          <p:cNvPr id="306" name="Google Shape;306;p44"/>
          <p:cNvSpPr txBox="1"/>
          <p:nvPr/>
        </p:nvSpPr>
        <p:spPr>
          <a:xfrm>
            <a:off x="873000" y="2399400"/>
            <a:ext cx="7304100" cy="14925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a:ea typeface="Arial"/>
                <a:cs typeface="Arial"/>
                <a:sym typeface="Arial"/>
              </a:rPr>
              <a:t>Email Keshet’s Education and Training Team at:</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Arial"/>
                <a:ea typeface="Arial"/>
                <a:cs typeface="Arial"/>
                <a:sym typeface="Arial"/>
              </a:rPr>
              <a:t>education@keshetonline.org</a:t>
            </a:r>
            <a:endParaRPr b="0" i="0" sz="2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t/>
            </a:r>
            <a:endParaRPr b="1" i="0" sz="1350" u="none" cap="none" strike="noStrike">
              <a:solidFill>
                <a:srgbClr val="F5288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f2a21612f7_0_143"/>
          <p:cNvSpPr txBox="1"/>
          <p:nvPr>
            <p:ph type="title"/>
          </p:nvPr>
        </p:nvSpPr>
        <p:spPr>
          <a:xfrm>
            <a:off x="294250" y="231400"/>
            <a:ext cx="8766000" cy="1100100"/>
          </a:xfrm>
          <a:prstGeom prst="rect">
            <a:avLst/>
          </a:prstGeom>
          <a:noFill/>
          <a:ln>
            <a:noFill/>
          </a:ln>
        </p:spPr>
        <p:txBody>
          <a:bodyPr anchorCtr="0" anchor="ctr" bIns="45700" lIns="91425" spcFirstLastPara="1" rIns="91425" wrap="square" tIns="45700">
            <a:normAutofit/>
          </a:bodyPr>
          <a:lstStyle/>
          <a:p>
            <a:pPr indent="0" lvl="0" marL="1828800" rtl="0" algn="l">
              <a:lnSpc>
                <a:spcPct val="90000"/>
              </a:lnSpc>
              <a:spcBef>
                <a:spcPts val="0"/>
              </a:spcBef>
              <a:spcAft>
                <a:spcPts val="0"/>
              </a:spcAft>
              <a:buSzPts val="4200"/>
              <a:buNone/>
            </a:pPr>
            <a:r>
              <a:rPr lang="en-US"/>
              <a:t>Feedback Survey</a:t>
            </a:r>
            <a:endParaRPr/>
          </a:p>
        </p:txBody>
      </p:sp>
      <p:pic>
        <p:nvPicPr>
          <p:cNvPr id="313" name="Google Shape;313;g1f2a21612f7_0_143"/>
          <p:cNvPicPr preferRelativeResize="0"/>
          <p:nvPr/>
        </p:nvPicPr>
        <p:blipFill>
          <a:blip r:embed="rId3">
            <a:alphaModFix/>
          </a:blip>
          <a:stretch>
            <a:fillRect/>
          </a:stretch>
        </p:blipFill>
        <p:spPr>
          <a:xfrm>
            <a:off x="1967425" y="1591500"/>
            <a:ext cx="5097375" cy="5097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7192843ca_0_2"/>
          <p:cNvSpPr txBox="1"/>
          <p:nvPr>
            <p:ph idx="1" type="body"/>
          </p:nvPr>
        </p:nvSpPr>
        <p:spPr>
          <a:xfrm>
            <a:off x="440424" y="448697"/>
            <a:ext cx="7320000" cy="38316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latin typeface="Montserrat"/>
                <a:ea typeface="Montserrat"/>
                <a:cs typeface="Montserrat"/>
                <a:sym typeface="Montserrat"/>
              </a:rPr>
              <a:t>Shomer Collective</a:t>
            </a:r>
            <a:r>
              <a:rPr lang="en-US" sz="1800">
                <a:solidFill>
                  <a:schemeClr val="dk1"/>
                </a:solidFill>
                <a:latin typeface="Montserrat"/>
                <a:ea typeface="Montserrat"/>
                <a:cs typeface="Montserrat"/>
                <a:sym typeface="Montserrat"/>
              </a:rPr>
              <a:t> works to improve end of life experiences by helping people to talk more openly about death, dying, and mourning, through the lens of Jewish wisdom and Jewish practices. We provide resources, educational programming, and opportunities to connect for educators, clergy, end-of-life professionals, individuals, families, and organizations who are interested in exploring the rich intersection between Jewish life and death.</a:t>
            </a:r>
            <a:endParaRPr sz="1800">
              <a:solidFill>
                <a:srgbClr val="1E2A5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Montserrat"/>
                <a:ea typeface="Montserrat"/>
                <a:cs typeface="Montserrat"/>
                <a:sym typeface="Montserrat"/>
              </a:rPr>
              <a:t>For more Jewish wisdom and resources on death and dying, please visit: </a:t>
            </a:r>
            <a:r>
              <a:rPr b="1" lang="en-US" sz="1800" u="sng">
                <a:solidFill>
                  <a:schemeClr val="dk1"/>
                </a:solidFill>
                <a:latin typeface="Montserrat"/>
                <a:ea typeface="Montserrat"/>
                <a:cs typeface="Montserrat"/>
                <a:sym typeface="Montserrat"/>
                <a:hlinkClick r:id="rId3">
                  <a:extLst>
                    <a:ext uri="{A12FA001-AC4F-418D-AE19-62706E023703}">
                      <ahyp:hlinkClr val="tx"/>
                    </a:ext>
                  </a:extLst>
                </a:hlinkClick>
              </a:rPr>
              <a:t>www.shomercollective.org</a:t>
            </a:r>
            <a:endParaRPr sz="2300"/>
          </a:p>
        </p:txBody>
      </p:sp>
      <p:pic>
        <p:nvPicPr>
          <p:cNvPr id="164" name="Google Shape;164;g2f7192843ca_0_2"/>
          <p:cNvPicPr preferRelativeResize="0"/>
          <p:nvPr/>
        </p:nvPicPr>
        <p:blipFill rotWithShape="1">
          <a:blip r:embed="rId4">
            <a:alphaModFix/>
          </a:blip>
          <a:srcRect b="7672" l="0" r="0" t="12494"/>
          <a:stretch/>
        </p:blipFill>
        <p:spPr>
          <a:xfrm>
            <a:off x="2701100" y="4830575"/>
            <a:ext cx="5810250" cy="172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
          <p:cNvSpPr txBox="1"/>
          <p:nvPr>
            <p:ph idx="1" type="body"/>
          </p:nvPr>
        </p:nvSpPr>
        <p:spPr>
          <a:xfrm>
            <a:off x="457149" y="1570824"/>
            <a:ext cx="5543100" cy="47382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C0C0C"/>
              </a:buClr>
              <a:buSzPts val="2000"/>
              <a:buNone/>
            </a:pPr>
            <a:r>
              <a:rPr b="1" lang="en-US" sz="2000"/>
              <a:t>By the end of this training, you will be able to:</a:t>
            </a:r>
            <a:endParaRPr b="1"/>
          </a:p>
          <a:p>
            <a:pPr indent="0" lvl="0" marL="0" rtl="0" algn="l">
              <a:lnSpc>
                <a:spcPct val="120000"/>
              </a:lnSpc>
              <a:spcBef>
                <a:spcPts val="0"/>
              </a:spcBef>
              <a:spcAft>
                <a:spcPts val="0"/>
              </a:spcAft>
              <a:buClr>
                <a:srgbClr val="0C0C0C"/>
              </a:buClr>
              <a:buSzPts val="2000"/>
              <a:buNone/>
            </a:pPr>
            <a:r>
              <a:t/>
            </a:r>
            <a:endParaRPr b="1"/>
          </a:p>
          <a:p>
            <a:pPr indent="-228600" lvl="0" marL="228600" rtl="0" algn="l">
              <a:lnSpc>
                <a:spcPct val="120000"/>
              </a:lnSpc>
              <a:spcBef>
                <a:spcPts val="1000"/>
              </a:spcBef>
              <a:spcAft>
                <a:spcPts val="0"/>
              </a:spcAft>
              <a:buClr>
                <a:srgbClr val="0C0C0C"/>
              </a:buClr>
              <a:buSzPts val="2000"/>
              <a:buChar char="•"/>
            </a:pPr>
            <a:r>
              <a:rPr b="1" lang="en-US" sz="2000"/>
              <a:t>Make </a:t>
            </a:r>
            <a:r>
              <a:rPr b="1" lang="en-US" sz="2000">
                <a:extLst>
                  <a:ext uri="http://customooxmlschemas.google.com/">
                    <go:slidesCustomData xmlns:go="http://customooxmlschemas.google.com/" textRoundtripDataId="1"/>
                  </a:ext>
                </a:extLst>
              </a:rPr>
              <a:t>connections</a:t>
            </a:r>
            <a:r>
              <a:rPr b="1" lang="en-US" sz="2000"/>
              <a:t> between </a:t>
            </a:r>
            <a:r>
              <a:rPr b="1" lang="en-US" sz="2000"/>
              <a:t>living an LGBTQ+ life and planning for an LGBTQ+ death</a:t>
            </a:r>
            <a:r>
              <a:rPr b="1" lang="en-US" sz="2000"/>
              <a:t>.</a:t>
            </a:r>
            <a:endParaRPr b="1"/>
          </a:p>
          <a:p>
            <a:pPr indent="-228600" lvl="0" marL="228600" rtl="0" algn="l">
              <a:lnSpc>
                <a:spcPct val="120000"/>
              </a:lnSpc>
              <a:spcBef>
                <a:spcPts val="1000"/>
              </a:spcBef>
              <a:spcAft>
                <a:spcPts val="0"/>
              </a:spcAft>
              <a:buClr>
                <a:srgbClr val="0C0C0C"/>
              </a:buClr>
              <a:buSzPts val="2000"/>
              <a:buChar char="•"/>
            </a:pPr>
            <a:r>
              <a:rPr b="1" lang="en-US" sz="2000"/>
              <a:t>Identify frameworks and language tools for building towards LGBTQ+ equality and belonging in </a:t>
            </a:r>
            <a:r>
              <a:rPr b="1" lang="en-US" sz="2000"/>
              <a:t>EOL planning</a:t>
            </a:r>
            <a:r>
              <a:rPr b="1" lang="en-US" sz="2000"/>
              <a:t>.</a:t>
            </a:r>
            <a:endParaRPr b="1" sz="2000"/>
          </a:p>
          <a:p>
            <a:pPr indent="-228600" lvl="0" marL="228600" rtl="0" algn="l">
              <a:lnSpc>
                <a:spcPct val="120000"/>
              </a:lnSpc>
              <a:spcBef>
                <a:spcPts val="1000"/>
              </a:spcBef>
              <a:spcAft>
                <a:spcPts val="0"/>
              </a:spcAft>
              <a:buSzPts val="2000"/>
              <a:buChar char="•"/>
            </a:pPr>
            <a:r>
              <a:rPr b="1" lang="en-US" sz="2000"/>
              <a:t>Make connections between Jewish values and EOL planning.</a:t>
            </a:r>
            <a:endParaRPr b="1" sz="2000"/>
          </a:p>
        </p:txBody>
      </p:sp>
      <p:pic>
        <p:nvPicPr>
          <p:cNvPr id="171" name="Google Shape;171;p3"/>
          <p:cNvPicPr preferRelativeResize="0"/>
          <p:nvPr/>
        </p:nvPicPr>
        <p:blipFill rotWithShape="1">
          <a:blip r:embed="rId3">
            <a:alphaModFix/>
          </a:blip>
          <a:srcRect b="0" l="0" r="0" t="0"/>
          <a:stretch/>
        </p:blipFill>
        <p:spPr>
          <a:xfrm>
            <a:off x="5500877" y="1709739"/>
            <a:ext cx="3643123" cy="5148262"/>
          </a:xfrm>
          <a:prstGeom prst="rect">
            <a:avLst/>
          </a:prstGeom>
          <a:noFill/>
          <a:ln>
            <a:noFill/>
          </a:ln>
        </p:spPr>
      </p:pic>
      <p:sp>
        <p:nvSpPr>
          <p:cNvPr id="172" name="Google Shape;172;p3"/>
          <p:cNvSpPr txBox="1"/>
          <p:nvPr/>
        </p:nvSpPr>
        <p:spPr>
          <a:xfrm>
            <a:off x="457145" y="776753"/>
            <a:ext cx="7333800" cy="93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52880"/>
              </a:buClr>
              <a:buSzPts val="4400"/>
              <a:buFont typeface="Arial"/>
              <a:buNone/>
            </a:pPr>
            <a:r>
              <a:rPr b="1" i="0" lang="en-US" sz="3600" u="none" cap="none" strike="noStrike">
                <a:solidFill>
                  <a:srgbClr val="F52880"/>
                </a:solidFill>
              </a:rPr>
              <a:t>Goals</a:t>
            </a:r>
            <a:endParaRPr b="1" i="0" sz="36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ph idx="1" type="body"/>
          </p:nvPr>
        </p:nvSpPr>
        <p:spPr>
          <a:xfrm>
            <a:off x="457149" y="1524000"/>
            <a:ext cx="5564960" cy="520007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Growth and Learning Mindset</a:t>
            </a:r>
            <a:endParaRPr b="1"/>
          </a:p>
          <a:p>
            <a:pPr indent="0" lvl="0" marL="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Take Space/Make Space</a:t>
            </a:r>
            <a:endParaRPr b="1"/>
          </a:p>
          <a:p>
            <a:pPr indent="0" lvl="0" marL="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Take Lessons, Leave Stories</a:t>
            </a:r>
            <a:endParaRPr b="1"/>
          </a:p>
          <a:p>
            <a:pPr indent="0" lvl="0" marL="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Trust Intent, Tend Impact</a:t>
            </a:r>
            <a:endParaRPr b="1"/>
          </a:p>
          <a:p>
            <a:pPr indent="-101600" lvl="0" marL="22860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Prepare for Non-closure</a:t>
            </a:r>
            <a:endParaRPr b="1"/>
          </a:p>
          <a:p>
            <a:pPr indent="-101600" lvl="0" marL="22860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Stay present (as much as possible!)</a:t>
            </a:r>
            <a:endParaRPr b="1"/>
          </a:p>
          <a:p>
            <a:pPr indent="-101600" lvl="0" marL="228600" rtl="0" algn="l">
              <a:lnSpc>
                <a:spcPct val="120000"/>
              </a:lnSpc>
              <a:spcBef>
                <a:spcPts val="0"/>
              </a:spcBef>
              <a:spcAft>
                <a:spcPts val="0"/>
              </a:spcAft>
              <a:buClr>
                <a:schemeClr val="dk1"/>
              </a:buClr>
              <a:buSzPts val="2000"/>
              <a:buNone/>
            </a:pPr>
            <a:r>
              <a:t/>
            </a:r>
            <a:endParaRPr b="1" sz="2000">
              <a:solidFill>
                <a:schemeClr val="dk1"/>
              </a:solidFill>
            </a:endParaRPr>
          </a:p>
          <a:p>
            <a:pPr indent="-228600" lvl="0" marL="228600" rtl="0" algn="l">
              <a:lnSpc>
                <a:spcPct val="120000"/>
              </a:lnSpc>
              <a:spcBef>
                <a:spcPts val="0"/>
              </a:spcBef>
              <a:spcAft>
                <a:spcPts val="0"/>
              </a:spcAft>
              <a:buClr>
                <a:schemeClr val="dk1"/>
              </a:buClr>
              <a:buSzPts val="2000"/>
              <a:buChar char="•"/>
            </a:pPr>
            <a:r>
              <a:rPr b="1" lang="en-US" sz="2000">
                <a:solidFill>
                  <a:schemeClr val="dk1"/>
                </a:solidFill>
              </a:rPr>
              <a:t>Have Fun!</a:t>
            </a:r>
            <a:endParaRPr b="1"/>
          </a:p>
        </p:txBody>
      </p:sp>
      <p:pic>
        <p:nvPicPr>
          <p:cNvPr id="179" name="Google Shape;179;p4"/>
          <p:cNvPicPr preferRelativeResize="0"/>
          <p:nvPr/>
        </p:nvPicPr>
        <p:blipFill rotWithShape="1">
          <a:blip r:embed="rId3">
            <a:alphaModFix/>
          </a:blip>
          <a:srcRect b="0" l="0" r="0" t="0"/>
          <a:stretch/>
        </p:blipFill>
        <p:spPr>
          <a:xfrm>
            <a:off x="5500877" y="1709739"/>
            <a:ext cx="3643123" cy="5148262"/>
          </a:xfrm>
          <a:prstGeom prst="rect">
            <a:avLst/>
          </a:prstGeom>
          <a:noFill/>
          <a:ln>
            <a:noFill/>
          </a:ln>
        </p:spPr>
      </p:pic>
      <p:sp>
        <p:nvSpPr>
          <p:cNvPr id="180" name="Google Shape;180;p4"/>
          <p:cNvSpPr txBox="1"/>
          <p:nvPr/>
        </p:nvSpPr>
        <p:spPr>
          <a:xfrm>
            <a:off x="457149" y="581683"/>
            <a:ext cx="7333769" cy="7945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52880"/>
              </a:buClr>
              <a:buSzPts val="4400"/>
              <a:buFont typeface="Arial"/>
              <a:buNone/>
            </a:pPr>
            <a:r>
              <a:rPr b="1" i="0" lang="en-US" sz="4400" u="none" cap="none" strike="noStrike">
                <a:solidFill>
                  <a:srgbClr val="F52880"/>
                </a:solidFill>
              </a:rPr>
              <a:t>Kavvanot - Intentions</a:t>
            </a:r>
            <a:endParaRPr b="1" i="0" sz="1400" u="none" cap="none" strike="noStrike">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457201" y="585601"/>
            <a:ext cx="7565011" cy="11000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854A3"/>
              </a:buClr>
              <a:buSzPts val="4200"/>
              <a:buFont typeface="Arial"/>
              <a:buNone/>
            </a:pPr>
            <a:r>
              <a:rPr b="1" lang="en-US" sz="3600">
                <a:solidFill>
                  <a:srgbClr val="6854A3"/>
                </a:solidFill>
              </a:rPr>
              <a:t>Think / Pair / Share</a:t>
            </a:r>
            <a:endParaRPr b="1" sz="3600"/>
          </a:p>
        </p:txBody>
      </p:sp>
      <p:sp>
        <p:nvSpPr>
          <p:cNvPr id="187" name="Google Shape;187;p8"/>
          <p:cNvSpPr txBox="1"/>
          <p:nvPr>
            <p:ph idx="1" type="body"/>
          </p:nvPr>
        </p:nvSpPr>
        <p:spPr>
          <a:xfrm>
            <a:off x="457204" y="1874981"/>
            <a:ext cx="8339984" cy="465512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C0C0C"/>
              </a:buClr>
              <a:buSzPts val="1900"/>
              <a:buNone/>
            </a:pPr>
            <a:r>
              <a:rPr b="1" lang="en-US" sz="2300"/>
              <a:t>Think of a part of your identity that you would like others to celebrate after your death.</a:t>
            </a:r>
            <a:endParaRPr b="1" sz="2300"/>
          </a:p>
          <a:p>
            <a:pPr indent="-361950" lvl="0" marL="342900" rtl="0" algn="l">
              <a:lnSpc>
                <a:spcPct val="120000"/>
              </a:lnSpc>
              <a:spcBef>
                <a:spcPts val="1000"/>
              </a:spcBef>
              <a:spcAft>
                <a:spcPts val="0"/>
              </a:spcAft>
              <a:buClr>
                <a:srgbClr val="0C0C0C"/>
              </a:buClr>
              <a:buSzPts val="2300"/>
              <a:buChar char="•"/>
            </a:pPr>
            <a:r>
              <a:rPr b="1" lang="en-US" sz="2300"/>
              <a:t>It could be anything, like being a great parent or soccer player or your nationality</a:t>
            </a:r>
            <a:endParaRPr b="1" sz="2300"/>
          </a:p>
          <a:p>
            <a:pPr indent="-361950" lvl="0" marL="342900" rtl="0" algn="l">
              <a:lnSpc>
                <a:spcPct val="120000"/>
              </a:lnSpc>
              <a:spcBef>
                <a:spcPts val="1000"/>
              </a:spcBef>
              <a:spcAft>
                <a:spcPts val="0"/>
              </a:spcAft>
              <a:buSzPts val="2300"/>
              <a:buChar char="•"/>
            </a:pPr>
            <a:r>
              <a:rPr b="1" lang="en-US" sz="2300"/>
              <a:t>What are the ways in which others can celebrate this part of you?</a:t>
            </a:r>
            <a:endParaRPr b="1" sz="2300"/>
          </a:p>
          <a:p>
            <a:pPr indent="0" lvl="0" marL="457200" rtl="0" algn="l">
              <a:lnSpc>
                <a:spcPct val="120000"/>
              </a:lnSpc>
              <a:spcBef>
                <a:spcPts val="1000"/>
              </a:spcBef>
              <a:spcAft>
                <a:spcPts val="0"/>
              </a:spcAft>
              <a:buNone/>
            </a:pPr>
            <a:r>
              <a:t/>
            </a:r>
            <a:endParaRPr b="1" sz="2300"/>
          </a:p>
          <a:p>
            <a:pPr indent="0" lvl="0" marL="0" rtl="0" algn="l">
              <a:lnSpc>
                <a:spcPct val="120000"/>
              </a:lnSpc>
              <a:spcBef>
                <a:spcPts val="1000"/>
              </a:spcBef>
              <a:spcAft>
                <a:spcPts val="0"/>
              </a:spcAft>
              <a:buClr>
                <a:srgbClr val="0C0C0C"/>
              </a:buClr>
              <a:buSzPts val="1900"/>
              <a:buNone/>
            </a:pPr>
            <a:r>
              <a:rPr b="1" lang="en-US" sz="2300"/>
              <a:t>Share with a partner – you will each have three minutes.</a:t>
            </a:r>
            <a:endParaRPr b="1" sz="2300"/>
          </a:p>
        </p:txBody>
      </p:sp>
      <p:pic>
        <p:nvPicPr>
          <p:cNvPr id="188" name="Google Shape;188;p8"/>
          <p:cNvPicPr preferRelativeResize="0"/>
          <p:nvPr/>
        </p:nvPicPr>
        <p:blipFill rotWithShape="1">
          <a:blip r:embed="rId3">
            <a:alphaModFix/>
          </a:blip>
          <a:srcRect b="0" l="0" r="0" t="0"/>
          <a:stretch/>
        </p:blipFill>
        <p:spPr>
          <a:xfrm>
            <a:off x="7398962" y="5805853"/>
            <a:ext cx="1870683" cy="10689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457250" y="1974176"/>
            <a:ext cx="7320000" cy="448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100">
              <a:solidFill>
                <a:schemeClr val="dk1"/>
              </a:solidFill>
              <a:highlight>
                <a:srgbClr val="FFFFFF"/>
              </a:highlight>
            </a:endParaRPr>
          </a:p>
          <a:p>
            <a:pPr indent="0" lvl="0" marL="0" rtl="0" algn="l">
              <a:lnSpc>
                <a:spcPct val="115000"/>
              </a:lnSpc>
              <a:spcBef>
                <a:spcPts val="0"/>
              </a:spcBef>
              <a:spcAft>
                <a:spcPts val="0"/>
              </a:spcAft>
              <a:buNone/>
            </a:pPr>
            <a:r>
              <a:rPr lang="en-US" sz="2100">
                <a:solidFill>
                  <a:schemeClr val="dk1"/>
                </a:solidFill>
                <a:highlight>
                  <a:srgbClr val="FFFFFF"/>
                </a:highlight>
              </a:rPr>
              <a:t>1) contemplating and planning for our deaths in ways that enable us to articulate our wants, needs, and what matters to us</a:t>
            </a:r>
            <a:endParaRPr sz="2100">
              <a:solidFill>
                <a:schemeClr val="dk1"/>
              </a:solidFill>
              <a:highlight>
                <a:srgbClr val="FFFFFF"/>
              </a:highlight>
            </a:endParaRPr>
          </a:p>
          <a:p>
            <a:pPr indent="0" lvl="0" marL="0" rtl="0" algn="l">
              <a:lnSpc>
                <a:spcPct val="115000"/>
              </a:lnSpc>
              <a:spcBef>
                <a:spcPts val="0"/>
              </a:spcBef>
              <a:spcAft>
                <a:spcPts val="0"/>
              </a:spcAft>
              <a:buNone/>
            </a:pPr>
            <a:r>
              <a:t/>
            </a:r>
            <a:endParaRPr sz="2100">
              <a:solidFill>
                <a:schemeClr val="dk1"/>
              </a:solidFill>
              <a:highlight>
                <a:srgbClr val="FFFFFF"/>
              </a:highlight>
            </a:endParaRPr>
          </a:p>
          <a:p>
            <a:pPr indent="0" lvl="0" marL="0" rtl="0" algn="l">
              <a:lnSpc>
                <a:spcPct val="115000"/>
              </a:lnSpc>
              <a:spcBef>
                <a:spcPts val="0"/>
              </a:spcBef>
              <a:spcAft>
                <a:spcPts val="0"/>
              </a:spcAft>
              <a:buNone/>
            </a:pPr>
            <a:r>
              <a:rPr lang="en-US" sz="2100">
                <a:solidFill>
                  <a:schemeClr val="dk1"/>
                </a:solidFill>
                <a:highlight>
                  <a:srgbClr val="FFFFFF"/>
                </a:highlight>
              </a:rPr>
              <a:t>2) having conversations with important people in our lives to help ensure that our wants and needs are known and respected; and </a:t>
            </a:r>
            <a:endParaRPr sz="2100">
              <a:solidFill>
                <a:schemeClr val="dk1"/>
              </a:solidFill>
              <a:highlight>
                <a:srgbClr val="FFFFFF"/>
              </a:highlight>
            </a:endParaRPr>
          </a:p>
          <a:p>
            <a:pPr indent="0" lvl="0" marL="0" rtl="0" algn="l">
              <a:lnSpc>
                <a:spcPct val="115000"/>
              </a:lnSpc>
              <a:spcBef>
                <a:spcPts val="0"/>
              </a:spcBef>
              <a:spcAft>
                <a:spcPts val="0"/>
              </a:spcAft>
              <a:buNone/>
            </a:pPr>
            <a:r>
              <a:t/>
            </a:r>
            <a:endParaRPr sz="2100">
              <a:solidFill>
                <a:schemeClr val="dk1"/>
              </a:solidFill>
              <a:highlight>
                <a:srgbClr val="FFFFFF"/>
              </a:highlight>
            </a:endParaRPr>
          </a:p>
          <a:p>
            <a:pPr indent="0" lvl="0" marL="0" rtl="0" algn="l">
              <a:lnSpc>
                <a:spcPct val="115000"/>
              </a:lnSpc>
              <a:spcBef>
                <a:spcPts val="0"/>
              </a:spcBef>
              <a:spcAft>
                <a:spcPts val="0"/>
              </a:spcAft>
              <a:buNone/>
            </a:pPr>
            <a:r>
              <a:rPr lang="en-US" sz="2100">
                <a:solidFill>
                  <a:schemeClr val="dk1"/>
                </a:solidFill>
                <a:highlight>
                  <a:srgbClr val="FFFFFF"/>
                </a:highlight>
              </a:rPr>
              <a:t>3) doing the necessary paperwork to help document our wishes and protect us and those we care about. </a:t>
            </a:r>
            <a:endParaRPr sz="3298"/>
          </a:p>
          <a:p>
            <a:pPr indent="-241308" lvl="0" marL="342908" rtl="0" algn="l">
              <a:lnSpc>
                <a:spcPct val="120000"/>
              </a:lnSpc>
              <a:spcBef>
                <a:spcPts val="1000"/>
              </a:spcBef>
              <a:spcAft>
                <a:spcPts val="0"/>
              </a:spcAft>
              <a:buClr>
                <a:srgbClr val="0C0C0C"/>
              </a:buClr>
              <a:buSzPts val="1600"/>
              <a:buFont typeface="Arial"/>
              <a:buNone/>
            </a:pPr>
            <a:r>
              <a:t/>
            </a:r>
            <a:endParaRPr>
              <a:solidFill>
                <a:srgbClr val="0C0C0C"/>
              </a:solidFill>
            </a:endParaRPr>
          </a:p>
        </p:txBody>
      </p:sp>
      <p:pic>
        <p:nvPicPr>
          <p:cNvPr id="195" name="Google Shape;195;p29"/>
          <p:cNvPicPr preferRelativeResize="0"/>
          <p:nvPr/>
        </p:nvPicPr>
        <p:blipFill rotWithShape="1">
          <a:blip r:embed="rId3">
            <a:alphaModFix/>
          </a:blip>
          <a:srcRect b="0" l="0" r="0" t="0"/>
          <a:stretch/>
        </p:blipFill>
        <p:spPr>
          <a:xfrm>
            <a:off x="7398962" y="5805853"/>
            <a:ext cx="1870683" cy="1068961"/>
          </a:xfrm>
          <a:prstGeom prst="rect">
            <a:avLst/>
          </a:prstGeom>
          <a:noFill/>
          <a:ln>
            <a:noFill/>
          </a:ln>
        </p:spPr>
      </p:pic>
      <p:sp>
        <p:nvSpPr>
          <p:cNvPr id="196" name="Google Shape;196;p29"/>
          <p:cNvSpPr txBox="1"/>
          <p:nvPr>
            <p:ph type="title"/>
          </p:nvPr>
        </p:nvSpPr>
        <p:spPr>
          <a:xfrm>
            <a:off x="457200" y="923968"/>
            <a:ext cx="7320000" cy="1100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What I mean by EOL Planning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f413928ba8_0_0"/>
          <p:cNvSpPr txBox="1"/>
          <p:nvPr>
            <p:ph type="title"/>
          </p:nvPr>
        </p:nvSpPr>
        <p:spPr>
          <a:xfrm>
            <a:off x="379500" y="353875"/>
            <a:ext cx="8385000" cy="110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What’s Jewish About This Work?</a:t>
            </a:r>
            <a:endParaRPr/>
          </a:p>
        </p:txBody>
      </p:sp>
      <p:sp>
        <p:nvSpPr>
          <p:cNvPr id="203" name="Google Shape;203;g2f413928ba8_0_0"/>
          <p:cNvSpPr txBox="1"/>
          <p:nvPr>
            <p:ph idx="1" type="body"/>
          </p:nvPr>
        </p:nvSpPr>
        <p:spPr>
          <a:xfrm>
            <a:off x="457200" y="1453975"/>
            <a:ext cx="8385000" cy="5172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SzPts val="852"/>
              <a:buNone/>
            </a:pPr>
            <a:r>
              <a:rPr b="1" lang="en-US" sz="2549"/>
              <a:t>“Beloved is humanity, that we are made in G-d’s image” - Pirkei Avot 3:14 </a:t>
            </a:r>
            <a:endParaRPr b="1" sz="2549"/>
          </a:p>
          <a:p>
            <a:pPr indent="0" lvl="0" marL="0" rtl="0" algn="l">
              <a:spcBef>
                <a:spcPts val="1000"/>
              </a:spcBef>
              <a:spcAft>
                <a:spcPts val="0"/>
              </a:spcAft>
              <a:buSzPts val="852"/>
              <a:buNone/>
            </a:pPr>
            <a:r>
              <a:t/>
            </a:r>
            <a:endParaRPr sz="2549"/>
          </a:p>
          <a:p>
            <a:pPr indent="0" lvl="0" marL="0" rtl="0" algn="l">
              <a:spcBef>
                <a:spcPts val="1000"/>
              </a:spcBef>
              <a:spcAft>
                <a:spcPts val="0"/>
              </a:spcAft>
              <a:buClr>
                <a:schemeClr val="dk1"/>
              </a:buClr>
              <a:buSzPts val="852"/>
              <a:buFont typeface="Arial"/>
              <a:buNone/>
            </a:pPr>
            <a:r>
              <a:rPr lang="en-US" sz="2549"/>
              <a:t>Source of kindness and compassion… </a:t>
            </a:r>
            <a:r>
              <a:rPr b="1" lang="en-US" sz="2549"/>
              <a:t>Help us to see your face in the face of the deceased, even as we see you in the faces of those who share this task with us.</a:t>
            </a:r>
            <a:r>
              <a:rPr lang="en-US" sz="2549"/>
              <a:t> Source of Life and death, be with us now and forever.</a:t>
            </a:r>
            <a:endParaRPr sz="2549"/>
          </a:p>
          <a:p>
            <a:pPr indent="0" lvl="0" marL="0" rtl="0" algn="l">
              <a:spcBef>
                <a:spcPts val="1000"/>
              </a:spcBef>
              <a:spcAft>
                <a:spcPts val="0"/>
              </a:spcAft>
              <a:buSzPts val="852"/>
              <a:buNone/>
            </a:pPr>
            <a:r>
              <a:t/>
            </a:r>
            <a:endParaRPr sz="1649"/>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b6ba3f5beb_2_0"/>
          <p:cNvSpPr txBox="1"/>
          <p:nvPr>
            <p:ph type="title"/>
          </p:nvPr>
        </p:nvSpPr>
        <p:spPr>
          <a:xfrm>
            <a:off x="457199" y="563418"/>
            <a:ext cx="8160300" cy="529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ial"/>
              <a:buNone/>
            </a:pPr>
            <a:r>
              <a:rPr b="1" lang="en-US">
                <a:solidFill>
                  <a:schemeClr val="lt1"/>
                </a:solidFill>
              </a:rPr>
              <a:t>What it means to age as an LGBTQ+ individual</a:t>
            </a:r>
            <a:endParaRPr sz="31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2021-03-19T14:02:22Z</dcterms:created>
  <dc:creator>Micah Buck-Yael</dc:creator>
</cp:coreProperties>
</file>