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 id="266" r:id="rId10"/>
    <p:sldId id="264" r:id="rId11"/>
    <p:sldId id="267" r:id="rId12"/>
    <p:sldId id="265" r:id="rId13"/>
    <p:sldId id="268" r:id="rId14"/>
    <p:sldId id="271" r:id="rId15"/>
    <p:sldId id="269" r:id="rId16"/>
    <p:sldId id="272" r:id="rId17"/>
    <p:sldId id="270" r:id="rId18"/>
    <p:sldId id="273" r:id="rId19"/>
    <p:sldId id="276" r:id="rId20"/>
    <p:sldId id="275"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7CA20-45B7-0D7B-36A9-0222C46FA5A4}" v="4" dt="2023-10-26T15:50:13.281"/>
    <p1510:client id="{BCE51F13-BEB1-4DDA-AE8B-6118D31815C1}" v="139" dt="2023-10-25T22:30:27.889"/>
    <p1510:client id="{EFF27070-E011-624B-A0F4-9C3B9AC985D3}" v="6" dt="2023-10-26T01:35:14.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6829-8B51-ECA4-1049-6A96C09B76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AF5D45-1360-A09D-A28B-6C6447F5C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D3A523-427B-13A4-A954-E2CF19BE7A14}"/>
              </a:ext>
            </a:extLst>
          </p:cNvPr>
          <p:cNvSpPr>
            <a:spLocks noGrp="1"/>
          </p:cNvSpPr>
          <p:nvPr>
            <p:ph type="dt" sz="half" idx="10"/>
          </p:nvPr>
        </p:nvSpPr>
        <p:spPr/>
        <p:txBody>
          <a:bodyPr/>
          <a:lstStyle/>
          <a:p>
            <a:fld id="{642A3CE8-82D8-4C2C-855F-2191ADDFA9EB}" type="datetimeFigureOut">
              <a:rPr lang="en-US" smtClean="0"/>
              <a:t>10/26/2023</a:t>
            </a:fld>
            <a:endParaRPr lang="en-US"/>
          </a:p>
        </p:txBody>
      </p:sp>
      <p:sp>
        <p:nvSpPr>
          <p:cNvPr id="5" name="Footer Placeholder 4">
            <a:extLst>
              <a:ext uri="{FF2B5EF4-FFF2-40B4-BE49-F238E27FC236}">
                <a16:creationId xmlns:a16="http://schemas.microsoft.com/office/drawing/2014/main" id="{956372C0-00F9-A22A-EEA9-7BD0AFBD4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74B94-B04D-D7D1-93C9-0677E0B4308F}"/>
              </a:ext>
            </a:extLst>
          </p:cNvPr>
          <p:cNvSpPr>
            <a:spLocks noGrp="1"/>
          </p:cNvSpPr>
          <p:nvPr>
            <p:ph type="sldNum" sz="quarter" idx="12"/>
          </p:nvPr>
        </p:nvSpPr>
        <p:spPr/>
        <p:txBody>
          <a:bodyPr/>
          <a:lstStyle/>
          <a:p>
            <a:fld id="{0CC3A2D0-6021-482B-B457-C38EDF884514}" type="slidenum">
              <a:rPr lang="en-US" smtClean="0"/>
              <a:t>‹#›</a:t>
            </a:fld>
            <a:endParaRPr lang="en-US"/>
          </a:p>
        </p:txBody>
      </p:sp>
    </p:spTree>
    <p:extLst>
      <p:ext uri="{BB962C8B-B14F-4D97-AF65-F5344CB8AC3E}">
        <p14:creationId xmlns:p14="http://schemas.microsoft.com/office/powerpoint/2010/main" val="220772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C7C76-33E1-7207-F354-AFC0D68F74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BB97FA-4B82-836C-FA7C-F20F87F470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38C88-B295-7448-2D9A-38EBAD380C6A}"/>
              </a:ext>
            </a:extLst>
          </p:cNvPr>
          <p:cNvSpPr>
            <a:spLocks noGrp="1"/>
          </p:cNvSpPr>
          <p:nvPr>
            <p:ph type="dt" sz="half" idx="10"/>
          </p:nvPr>
        </p:nvSpPr>
        <p:spPr/>
        <p:txBody>
          <a:bodyPr/>
          <a:lstStyle/>
          <a:p>
            <a:fld id="{642A3CE8-82D8-4C2C-855F-2191ADDFA9EB}" type="datetimeFigureOut">
              <a:rPr lang="en-US" smtClean="0"/>
              <a:t>10/26/2023</a:t>
            </a:fld>
            <a:endParaRPr lang="en-US"/>
          </a:p>
        </p:txBody>
      </p:sp>
      <p:sp>
        <p:nvSpPr>
          <p:cNvPr id="5" name="Footer Placeholder 4">
            <a:extLst>
              <a:ext uri="{FF2B5EF4-FFF2-40B4-BE49-F238E27FC236}">
                <a16:creationId xmlns:a16="http://schemas.microsoft.com/office/drawing/2014/main" id="{5D2194D9-B826-4560-2CF4-A1011E13E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0C33C-FB87-5007-039B-4208B4CF2836}"/>
              </a:ext>
            </a:extLst>
          </p:cNvPr>
          <p:cNvSpPr>
            <a:spLocks noGrp="1"/>
          </p:cNvSpPr>
          <p:nvPr>
            <p:ph type="sldNum" sz="quarter" idx="12"/>
          </p:nvPr>
        </p:nvSpPr>
        <p:spPr/>
        <p:txBody>
          <a:bodyPr/>
          <a:lstStyle/>
          <a:p>
            <a:fld id="{0CC3A2D0-6021-482B-B457-C38EDF884514}" type="slidenum">
              <a:rPr lang="en-US" smtClean="0"/>
              <a:t>‹#›</a:t>
            </a:fld>
            <a:endParaRPr lang="en-US"/>
          </a:p>
        </p:txBody>
      </p:sp>
    </p:spTree>
    <p:extLst>
      <p:ext uri="{BB962C8B-B14F-4D97-AF65-F5344CB8AC3E}">
        <p14:creationId xmlns:p14="http://schemas.microsoft.com/office/powerpoint/2010/main" val="337484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96FF9-E51F-F95A-2AE7-2F4D659F25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2A5903-C3CA-F9AA-FB9B-0299EBD1A1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EDCA7-718B-6802-DD3D-BC02D7DFC019}"/>
              </a:ext>
            </a:extLst>
          </p:cNvPr>
          <p:cNvSpPr>
            <a:spLocks noGrp="1"/>
          </p:cNvSpPr>
          <p:nvPr>
            <p:ph type="dt" sz="half" idx="10"/>
          </p:nvPr>
        </p:nvSpPr>
        <p:spPr/>
        <p:txBody>
          <a:bodyPr/>
          <a:lstStyle/>
          <a:p>
            <a:fld id="{642A3CE8-82D8-4C2C-855F-2191ADDFA9EB}" type="datetimeFigureOut">
              <a:rPr lang="en-US" smtClean="0"/>
              <a:t>10/26/2023</a:t>
            </a:fld>
            <a:endParaRPr lang="en-US"/>
          </a:p>
        </p:txBody>
      </p:sp>
      <p:sp>
        <p:nvSpPr>
          <p:cNvPr id="5" name="Footer Placeholder 4">
            <a:extLst>
              <a:ext uri="{FF2B5EF4-FFF2-40B4-BE49-F238E27FC236}">
                <a16:creationId xmlns:a16="http://schemas.microsoft.com/office/drawing/2014/main" id="{5604F1FF-6682-9D83-5716-BFD3421CA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7D8E0-35E8-F0B8-3F36-191233F8C252}"/>
              </a:ext>
            </a:extLst>
          </p:cNvPr>
          <p:cNvSpPr>
            <a:spLocks noGrp="1"/>
          </p:cNvSpPr>
          <p:nvPr>
            <p:ph type="sldNum" sz="quarter" idx="12"/>
          </p:nvPr>
        </p:nvSpPr>
        <p:spPr/>
        <p:txBody>
          <a:bodyPr/>
          <a:lstStyle/>
          <a:p>
            <a:fld id="{0CC3A2D0-6021-482B-B457-C38EDF884514}" type="slidenum">
              <a:rPr lang="en-US" smtClean="0"/>
              <a:t>‹#›</a:t>
            </a:fld>
            <a:endParaRPr lang="en-US"/>
          </a:p>
        </p:txBody>
      </p:sp>
    </p:spTree>
    <p:extLst>
      <p:ext uri="{BB962C8B-B14F-4D97-AF65-F5344CB8AC3E}">
        <p14:creationId xmlns:p14="http://schemas.microsoft.com/office/powerpoint/2010/main" val="363387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6104-2988-D93D-558F-02270CF93A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819142-BE79-4654-9EF2-5010583C34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94ABB3-CF23-4C7A-4DFD-1CF54A1831E4}"/>
              </a:ext>
            </a:extLst>
          </p:cNvPr>
          <p:cNvSpPr>
            <a:spLocks noGrp="1"/>
          </p:cNvSpPr>
          <p:nvPr>
            <p:ph type="dt" sz="half" idx="10"/>
          </p:nvPr>
        </p:nvSpPr>
        <p:spPr/>
        <p:txBody>
          <a:bodyPr/>
          <a:lstStyle/>
          <a:p>
            <a:fld id="{642A3CE8-82D8-4C2C-855F-2191ADDFA9EB}" type="datetimeFigureOut">
              <a:rPr lang="en-US" smtClean="0"/>
              <a:t>10/26/2023</a:t>
            </a:fld>
            <a:endParaRPr lang="en-US"/>
          </a:p>
        </p:txBody>
      </p:sp>
      <p:sp>
        <p:nvSpPr>
          <p:cNvPr id="5" name="Footer Placeholder 4">
            <a:extLst>
              <a:ext uri="{FF2B5EF4-FFF2-40B4-BE49-F238E27FC236}">
                <a16:creationId xmlns:a16="http://schemas.microsoft.com/office/drawing/2014/main" id="{F8B7E822-8AA9-C5BD-D45F-266B636C7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23E0C-C3F6-441D-1142-70F94722FD30}"/>
              </a:ext>
            </a:extLst>
          </p:cNvPr>
          <p:cNvSpPr>
            <a:spLocks noGrp="1"/>
          </p:cNvSpPr>
          <p:nvPr>
            <p:ph type="sldNum" sz="quarter" idx="12"/>
          </p:nvPr>
        </p:nvSpPr>
        <p:spPr/>
        <p:txBody>
          <a:bodyPr/>
          <a:lstStyle/>
          <a:p>
            <a:fld id="{0CC3A2D0-6021-482B-B457-C38EDF884514}" type="slidenum">
              <a:rPr lang="en-US" smtClean="0"/>
              <a:t>‹#›</a:t>
            </a:fld>
            <a:endParaRPr lang="en-US"/>
          </a:p>
        </p:txBody>
      </p:sp>
    </p:spTree>
    <p:extLst>
      <p:ext uri="{BB962C8B-B14F-4D97-AF65-F5344CB8AC3E}">
        <p14:creationId xmlns:p14="http://schemas.microsoft.com/office/powerpoint/2010/main" val="125458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548D-98A3-32C7-6FC9-528A6445A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AEBC6D-3737-C199-C139-E6165F205B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8937A0-CEB7-E33E-5A1A-AAE340F94FF2}"/>
              </a:ext>
            </a:extLst>
          </p:cNvPr>
          <p:cNvSpPr>
            <a:spLocks noGrp="1"/>
          </p:cNvSpPr>
          <p:nvPr>
            <p:ph type="dt" sz="half" idx="10"/>
          </p:nvPr>
        </p:nvSpPr>
        <p:spPr/>
        <p:txBody>
          <a:bodyPr/>
          <a:lstStyle/>
          <a:p>
            <a:fld id="{642A3CE8-82D8-4C2C-855F-2191ADDFA9EB}" type="datetimeFigureOut">
              <a:rPr lang="en-US" smtClean="0"/>
              <a:t>10/26/2023</a:t>
            </a:fld>
            <a:endParaRPr lang="en-US"/>
          </a:p>
        </p:txBody>
      </p:sp>
      <p:sp>
        <p:nvSpPr>
          <p:cNvPr id="5" name="Footer Placeholder 4">
            <a:extLst>
              <a:ext uri="{FF2B5EF4-FFF2-40B4-BE49-F238E27FC236}">
                <a16:creationId xmlns:a16="http://schemas.microsoft.com/office/drawing/2014/main" id="{3F1320E1-877E-8E08-B1C1-AA46ACABF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A32A7-E969-8B7E-C173-B951CA60BFC0}"/>
              </a:ext>
            </a:extLst>
          </p:cNvPr>
          <p:cNvSpPr>
            <a:spLocks noGrp="1"/>
          </p:cNvSpPr>
          <p:nvPr>
            <p:ph type="sldNum" sz="quarter" idx="12"/>
          </p:nvPr>
        </p:nvSpPr>
        <p:spPr/>
        <p:txBody>
          <a:bodyPr/>
          <a:lstStyle/>
          <a:p>
            <a:fld id="{0CC3A2D0-6021-482B-B457-C38EDF884514}" type="slidenum">
              <a:rPr lang="en-US" smtClean="0"/>
              <a:t>‹#›</a:t>
            </a:fld>
            <a:endParaRPr lang="en-US"/>
          </a:p>
        </p:txBody>
      </p:sp>
    </p:spTree>
    <p:extLst>
      <p:ext uri="{BB962C8B-B14F-4D97-AF65-F5344CB8AC3E}">
        <p14:creationId xmlns:p14="http://schemas.microsoft.com/office/powerpoint/2010/main" val="384166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32E9-A5F4-4970-1215-437473FBCD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F26D2C-15B4-A281-B4D9-1C638E7CF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C4F984-E13B-3B22-5AA6-A9A92C954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5963EF-821B-DDB6-EC3E-434EBB0DF127}"/>
              </a:ext>
            </a:extLst>
          </p:cNvPr>
          <p:cNvSpPr>
            <a:spLocks noGrp="1"/>
          </p:cNvSpPr>
          <p:nvPr>
            <p:ph type="dt" sz="half" idx="10"/>
          </p:nvPr>
        </p:nvSpPr>
        <p:spPr/>
        <p:txBody>
          <a:bodyPr/>
          <a:lstStyle/>
          <a:p>
            <a:fld id="{642A3CE8-82D8-4C2C-855F-2191ADDFA9EB}" type="datetimeFigureOut">
              <a:rPr lang="en-US" smtClean="0"/>
              <a:t>10/26/2023</a:t>
            </a:fld>
            <a:endParaRPr lang="en-US"/>
          </a:p>
        </p:txBody>
      </p:sp>
      <p:sp>
        <p:nvSpPr>
          <p:cNvPr id="6" name="Footer Placeholder 5">
            <a:extLst>
              <a:ext uri="{FF2B5EF4-FFF2-40B4-BE49-F238E27FC236}">
                <a16:creationId xmlns:a16="http://schemas.microsoft.com/office/drawing/2014/main" id="{AEE2ACDA-E20A-1151-EC06-9553F18866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79F43E-34AC-F348-1E6D-53556EC88EAE}"/>
              </a:ext>
            </a:extLst>
          </p:cNvPr>
          <p:cNvSpPr>
            <a:spLocks noGrp="1"/>
          </p:cNvSpPr>
          <p:nvPr>
            <p:ph type="sldNum" sz="quarter" idx="12"/>
          </p:nvPr>
        </p:nvSpPr>
        <p:spPr/>
        <p:txBody>
          <a:bodyPr/>
          <a:lstStyle/>
          <a:p>
            <a:fld id="{0CC3A2D0-6021-482B-B457-C38EDF884514}" type="slidenum">
              <a:rPr lang="en-US" smtClean="0"/>
              <a:t>‹#›</a:t>
            </a:fld>
            <a:endParaRPr lang="en-US"/>
          </a:p>
        </p:txBody>
      </p:sp>
    </p:spTree>
    <p:extLst>
      <p:ext uri="{BB962C8B-B14F-4D97-AF65-F5344CB8AC3E}">
        <p14:creationId xmlns:p14="http://schemas.microsoft.com/office/powerpoint/2010/main" val="203496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4E68-4E18-D8F2-EDD0-F06E76E419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C15CF3-DCA3-62DF-81D9-6D6C88EC0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1B1377-4C00-1426-DC1B-7E7533FD59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D00A03-C3FC-B0DD-5E9F-78BB23EE45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610148-241E-C2BB-48A1-0EF9232173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D8FD78-AFAD-D467-3802-8D4C79CC3BAF}"/>
              </a:ext>
            </a:extLst>
          </p:cNvPr>
          <p:cNvSpPr>
            <a:spLocks noGrp="1"/>
          </p:cNvSpPr>
          <p:nvPr>
            <p:ph type="dt" sz="half" idx="10"/>
          </p:nvPr>
        </p:nvSpPr>
        <p:spPr/>
        <p:txBody>
          <a:bodyPr/>
          <a:lstStyle/>
          <a:p>
            <a:fld id="{642A3CE8-82D8-4C2C-855F-2191ADDFA9EB}" type="datetimeFigureOut">
              <a:rPr lang="en-US" smtClean="0"/>
              <a:t>10/26/2023</a:t>
            </a:fld>
            <a:endParaRPr lang="en-US"/>
          </a:p>
        </p:txBody>
      </p:sp>
      <p:sp>
        <p:nvSpPr>
          <p:cNvPr id="8" name="Footer Placeholder 7">
            <a:extLst>
              <a:ext uri="{FF2B5EF4-FFF2-40B4-BE49-F238E27FC236}">
                <a16:creationId xmlns:a16="http://schemas.microsoft.com/office/drawing/2014/main" id="{E589C938-4D78-7FE9-CF0F-5838684E0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31D472-7413-841E-4615-13F22C439072}"/>
              </a:ext>
            </a:extLst>
          </p:cNvPr>
          <p:cNvSpPr>
            <a:spLocks noGrp="1"/>
          </p:cNvSpPr>
          <p:nvPr>
            <p:ph type="sldNum" sz="quarter" idx="12"/>
          </p:nvPr>
        </p:nvSpPr>
        <p:spPr/>
        <p:txBody>
          <a:bodyPr/>
          <a:lstStyle/>
          <a:p>
            <a:fld id="{0CC3A2D0-6021-482B-B457-C38EDF884514}" type="slidenum">
              <a:rPr lang="en-US" smtClean="0"/>
              <a:t>‹#›</a:t>
            </a:fld>
            <a:endParaRPr lang="en-US"/>
          </a:p>
        </p:txBody>
      </p:sp>
    </p:spTree>
    <p:extLst>
      <p:ext uri="{BB962C8B-B14F-4D97-AF65-F5344CB8AC3E}">
        <p14:creationId xmlns:p14="http://schemas.microsoft.com/office/powerpoint/2010/main" val="253403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6F29-0535-B4FE-11B9-F6101AD829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C3A7B0-C087-5E67-C2C1-04655D485C52}"/>
              </a:ext>
            </a:extLst>
          </p:cNvPr>
          <p:cNvSpPr>
            <a:spLocks noGrp="1"/>
          </p:cNvSpPr>
          <p:nvPr>
            <p:ph type="dt" sz="half" idx="10"/>
          </p:nvPr>
        </p:nvSpPr>
        <p:spPr/>
        <p:txBody>
          <a:bodyPr/>
          <a:lstStyle/>
          <a:p>
            <a:fld id="{642A3CE8-82D8-4C2C-855F-2191ADDFA9EB}" type="datetimeFigureOut">
              <a:rPr lang="en-US" smtClean="0"/>
              <a:t>10/26/2023</a:t>
            </a:fld>
            <a:endParaRPr lang="en-US"/>
          </a:p>
        </p:txBody>
      </p:sp>
      <p:sp>
        <p:nvSpPr>
          <p:cNvPr id="4" name="Footer Placeholder 3">
            <a:extLst>
              <a:ext uri="{FF2B5EF4-FFF2-40B4-BE49-F238E27FC236}">
                <a16:creationId xmlns:a16="http://schemas.microsoft.com/office/drawing/2014/main" id="{229296EF-312D-1DAC-27A2-53846A463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D892D9-D5E3-75FF-CF29-E31FB5894B3F}"/>
              </a:ext>
            </a:extLst>
          </p:cNvPr>
          <p:cNvSpPr>
            <a:spLocks noGrp="1"/>
          </p:cNvSpPr>
          <p:nvPr>
            <p:ph type="sldNum" sz="quarter" idx="12"/>
          </p:nvPr>
        </p:nvSpPr>
        <p:spPr/>
        <p:txBody>
          <a:bodyPr/>
          <a:lstStyle/>
          <a:p>
            <a:fld id="{0CC3A2D0-6021-482B-B457-C38EDF884514}" type="slidenum">
              <a:rPr lang="en-US" smtClean="0"/>
              <a:t>‹#›</a:t>
            </a:fld>
            <a:endParaRPr lang="en-US"/>
          </a:p>
        </p:txBody>
      </p:sp>
    </p:spTree>
    <p:extLst>
      <p:ext uri="{BB962C8B-B14F-4D97-AF65-F5344CB8AC3E}">
        <p14:creationId xmlns:p14="http://schemas.microsoft.com/office/powerpoint/2010/main" val="389424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818F4D-987A-A303-795E-F8719D68D368}"/>
              </a:ext>
            </a:extLst>
          </p:cNvPr>
          <p:cNvSpPr>
            <a:spLocks noGrp="1"/>
          </p:cNvSpPr>
          <p:nvPr>
            <p:ph type="dt" sz="half" idx="10"/>
          </p:nvPr>
        </p:nvSpPr>
        <p:spPr/>
        <p:txBody>
          <a:bodyPr/>
          <a:lstStyle/>
          <a:p>
            <a:fld id="{642A3CE8-82D8-4C2C-855F-2191ADDFA9EB}" type="datetimeFigureOut">
              <a:rPr lang="en-US" smtClean="0"/>
              <a:t>10/26/2023</a:t>
            </a:fld>
            <a:endParaRPr lang="en-US"/>
          </a:p>
        </p:txBody>
      </p:sp>
      <p:sp>
        <p:nvSpPr>
          <p:cNvPr id="3" name="Footer Placeholder 2">
            <a:extLst>
              <a:ext uri="{FF2B5EF4-FFF2-40B4-BE49-F238E27FC236}">
                <a16:creationId xmlns:a16="http://schemas.microsoft.com/office/drawing/2014/main" id="{E0716B47-97CE-2E1E-7E6F-A5BE9ECC43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5F939-CD76-BBFA-C0B0-59BC2B4ED844}"/>
              </a:ext>
            </a:extLst>
          </p:cNvPr>
          <p:cNvSpPr>
            <a:spLocks noGrp="1"/>
          </p:cNvSpPr>
          <p:nvPr>
            <p:ph type="sldNum" sz="quarter" idx="12"/>
          </p:nvPr>
        </p:nvSpPr>
        <p:spPr/>
        <p:txBody>
          <a:bodyPr/>
          <a:lstStyle/>
          <a:p>
            <a:fld id="{0CC3A2D0-6021-482B-B457-C38EDF884514}" type="slidenum">
              <a:rPr lang="en-US" smtClean="0"/>
              <a:t>‹#›</a:t>
            </a:fld>
            <a:endParaRPr lang="en-US"/>
          </a:p>
        </p:txBody>
      </p:sp>
    </p:spTree>
    <p:extLst>
      <p:ext uri="{BB962C8B-B14F-4D97-AF65-F5344CB8AC3E}">
        <p14:creationId xmlns:p14="http://schemas.microsoft.com/office/powerpoint/2010/main" val="100168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7AEBE-EFE5-C15F-1BBA-4AF9D55C4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9F83DB-22CB-4417-C535-EDCEABDCEF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A51355-D191-7E01-3E7C-500F5D4A0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16303-FA32-5DE3-4393-EA53CE62C3C8}"/>
              </a:ext>
            </a:extLst>
          </p:cNvPr>
          <p:cNvSpPr>
            <a:spLocks noGrp="1"/>
          </p:cNvSpPr>
          <p:nvPr>
            <p:ph type="dt" sz="half" idx="10"/>
          </p:nvPr>
        </p:nvSpPr>
        <p:spPr/>
        <p:txBody>
          <a:bodyPr/>
          <a:lstStyle/>
          <a:p>
            <a:fld id="{642A3CE8-82D8-4C2C-855F-2191ADDFA9EB}" type="datetimeFigureOut">
              <a:rPr lang="en-US" smtClean="0"/>
              <a:t>10/26/2023</a:t>
            </a:fld>
            <a:endParaRPr lang="en-US"/>
          </a:p>
        </p:txBody>
      </p:sp>
      <p:sp>
        <p:nvSpPr>
          <p:cNvPr id="6" name="Footer Placeholder 5">
            <a:extLst>
              <a:ext uri="{FF2B5EF4-FFF2-40B4-BE49-F238E27FC236}">
                <a16:creationId xmlns:a16="http://schemas.microsoft.com/office/drawing/2014/main" id="{033CD0F0-3780-BD1C-EAF1-1468FF6FD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0D8EA-5A97-E0F9-8190-AA87F1E5D5B2}"/>
              </a:ext>
            </a:extLst>
          </p:cNvPr>
          <p:cNvSpPr>
            <a:spLocks noGrp="1"/>
          </p:cNvSpPr>
          <p:nvPr>
            <p:ph type="sldNum" sz="quarter" idx="12"/>
          </p:nvPr>
        </p:nvSpPr>
        <p:spPr/>
        <p:txBody>
          <a:bodyPr/>
          <a:lstStyle/>
          <a:p>
            <a:fld id="{0CC3A2D0-6021-482B-B457-C38EDF884514}" type="slidenum">
              <a:rPr lang="en-US" smtClean="0"/>
              <a:t>‹#›</a:t>
            </a:fld>
            <a:endParaRPr lang="en-US"/>
          </a:p>
        </p:txBody>
      </p:sp>
    </p:spTree>
    <p:extLst>
      <p:ext uri="{BB962C8B-B14F-4D97-AF65-F5344CB8AC3E}">
        <p14:creationId xmlns:p14="http://schemas.microsoft.com/office/powerpoint/2010/main" val="143675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B2E98-3670-862D-8664-2177AD8B29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1C237D-2C3B-E122-A15E-7DFC7B6FB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B78F4A-096A-15C0-D5FD-CDBCB3844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EE9B83-3118-EF97-0094-408372A42FA9}"/>
              </a:ext>
            </a:extLst>
          </p:cNvPr>
          <p:cNvSpPr>
            <a:spLocks noGrp="1"/>
          </p:cNvSpPr>
          <p:nvPr>
            <p:ph type="dt" sz="half" idx="10"/>
          </p:nvPr>
        </p:nvSpPr>
        <p:spPr/>
        <p:txBody>
          <a:bodyPr/>
          <a:lstStyle/>
          <a:p>
            <a:fld id="{642A3CE8-82D8-4C2C-855F-2191ADDFA9EB}" type="datetimeFigureOut">
              <a:rPr lang="en-US" smtClean="0"/>
              <a:t>10/26/2023</a:t>
            </a:fld>
            <a:endParaRPr lang="en-US"/>
          </a:p>
        </p:txBody>
      </p:sp>
      <p:sp>
        <p:nvSpPr>
          <p:cNvPr id="6" name="Footer Placeholder 5">
            <a:extLst>
              <a:ext uri="{FF2B5EF4-FFF2-40B4-BE49-F238E27FC236}">
                <a16:creationId xmlns:a16="http://schemas.microsoft.com/office/drawing/2014/main" id="{4A7805AB-1FEC-59DD-611B-EA3BED341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5E628-4DFF-7996-3032-C6447B2496CA}"/>
              </a:ext>
            </a:extLst>
          </p:cNvPr>
          <p:cNvSpPr>
            <a:spLocks noGrp="1"/>
          </p:cNvSpPr>
          <p:nvPr>
            <p:ph type="sldNum" sz="quarter" idx="12"/>
          </p:nvPr>
        </p:nvSpPr>
        <p:spPr/>
        <p:txBody>
          <a:bodyPr/>
          <a:lstStyle/>
          <a:p>
            <a:fld id="{0CC3A2D0-6021-482B-B457-C38EDF884514}" type="slidenum">
              <a:rPr lang="en-US" smtClean="0"/>
              <a:t>‹#›</a:t>
            </a:fld>
            <a:endParaRPr lang="en-US"/>
          </a:p>
        </p:txBody>
      </p:sp>
    </p:spTree>
    <p:extLst>
      <p:ext uri="{BB962C8B-B14F-4D97-AF65-F5344CB8AC3E}">
        <p14:creationId xmlns:p14="http://schemas.microsoft.com/office/powerpoint/2010/main" val="109101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0ADA52-1652-E4AC-4F0D-8DBE76F12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80ED26-BC5C-654F-E320-5FEDE834B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F8A19-09A9-C785-EF3E-536D55FF40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A3CE8-82D8-4C2C-855F-2191ADDFA9EB}" type="datetimeFigureOut">
              <a:rPr lang="en-US" smtClean="0"/>
              <a:t>10/26/2023</a:t>
            </a:fld>
            <a:endParaRPr lang="en-US"/>
          </a:p>
        </p:txBody>
      </p:sp>
      <p:sp>
        <p:nvSpPr>
          <p:cNvPr id="5" name="Footer Placeholder 4">
            <a:extLst>
              <a:ext uri="{FF2B5EF4-FFF2-40B4-BE49-F238E27FC236}">
                <a16:creationId xmlns:a16="http://schemas.microsoft.com/office/drawing/2014/main" id="{587BB06F-734A-BE4E-B4EE-1A2B2A9FC7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035FE1-1B3B-760D-DD1F-EFD6086CC4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3A2D0-6021-482B-B457-C38EDF884514}" type="slidenum">
              <a:rPr lang="en-US" smtClean="0"/>
              <a:t>‹#›</a:t>
            </a:fld>
            <a:endParaRPr lang="en-US"/>
          </a:p>
        </p:txBody>
      </p:sp>
    </p:spTree>
    <p:extLst>
      <p:ext uri="{BB962C8B-B14F-4D97-AF65-F5344CB8AC3E}">
        <p14:creationId xmlns:p14="http://schemas.microsoft.com/office/powerpoint/2010/main" val="1056203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ocs.google.com/presentation/d/1wGs2z-ORiF2oWk4ju63AGoX9lQG1NoJaH0ap4nsaTTI/edit#slide=id.g28bba574cde_0_40" TargetMode="Externa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vimeo.com/873516848?share=copy"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873509539/c1ee311263?share=cop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E09316D-B9B1-1B4F-EB3B-B4682EFC3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688" y="983673"/>
            <a:ext cx="5089033" cy="433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4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0"/>
            <a:ext cx="4654286"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479B1-C535-AA2F-4E26-8FCF2F89B49B}"/>
              </a:ext>
            </a:extLst>
          </p:cNvPr>
          <p:cNvSpPr>
            <a:spLocks noGrp="1"/>
          </p:cNvSpPr>
          <p:nvPr>
            <p:ph type="title"/>
          </p:nvPr>
        </p:nvSpPr>
        <p:spPr>
          <a:xfrm>
            <a:off x="1155556" y="637762"/>
            <a:ext cx="2912201" cy="5576767"/>
          </a:xfrm>
          <a:prstGeom prst="rect">
            <a:avLst/>
          </a:prstGeom>
        </p:spPr>
        <p:txBody>
          <a:bodyPr vert="horz" lIns="91440" tIns="45720" rIns="91440" bIns="45720" rtlCol="0" anchor="t">
            <a:normAutofit fontScale="90000"/>
          </a:bodyPr>
          <a:lstStyle/>
          <a:p>
            <a:pPr>
              <a:spcAft>
                <a:spcPts val="800"/>
              </a:spcAft>
            </a:pPr>
            <a:r>
              <a:rPr lang="en-US" sz="2400" b="1" i="0" u="none" strike="noStrike" kern="1200">
                <a:solidFill>
                  <a:schemeClr val="bg1"/>
                </a:solidFill>
                <a:effectLst/>
                <a:latin typeface="+mj-lt"/>
                <a:ea typeface="+mj-ea"/>
                <a:cs typeface="+mj-cs"/>
              </a:rPr>
              <a:t>"And this (the promise to Abraham that the Jewish people would thrive) is what kept our ancestors and what keeps us surviving. For, not only one (Pharaoh) arose and tried to destroy us, rather </a:t>
            </a:r>
            <a:r>
              <a:rPr lang="en-US" sz="2400" b="1" i="1" u="none" strike="noStrike" kern="1200">
                <a:solidFill>
                  <a:schemeClr val="bg1"/>
                </a:solidFill>
                <a:effectLst/>
                <a:latin typeface="+mj-lt"/>
                <a:ea typeface="+mj-ea"/>
                <a:cs typeface="+mj-cs"/>
              </a:rPr>
              <a:t>in every generation </a:t>
            </a:r>
            <a:r>
              <a:rPr lang="en-US" sz="2400" b="1" i="0" u="none" strike="noStrike" kern="1200">
                <a:solidFill>
                  <a:schemeClr val="bg1"/>
                </a:solidFill>
                <a:effectLst/>
                <a:latin typeface="+mj-lt"/>
                <a:ea typeface="+mj-ea"/>
                <a:cs typeface="+mj-cs"/>
              </a:rPr>
              <a:t>they try to destroy us, and Hashem saves us from their hands. "</a:t>
            </a:r>
            <a:br>
              <a:rPr lang="en-US" sz="2400" b="0" kern="1200">
                <a:solidFill>
                  <a:schemeClr val="bg1"/>
                </a:solidFill>
                <a:effectLst/>
                <a:latin typeface="+mj-lt"/>
                <a:ea typeface="+mj-ea"/>
                <a:cs typeface="+mj-cs"/>
              </a:rPr>
            </a:br>
            <a:br>
              <a:rPr lang="en-US" sz="2400" kern="1200">
                <a:solidFill>
                  <a:schemeClr val="bg1"/>
                </a:solidFill>
                <a:latin typeface="+mj-lt"/>
                <a:ea typeface="+mj-ea"/>
                <a:cs typeface="+mj-cs"/>
              </a:rPr>
            </a:br>
            <a:endParaRPr lang="en-US" sz="2400" kern="1200">
              <a:solidFill>
                <a:schemeClr val="bg1"/>
              </a:solidFill>
              <a:latin typeface="+mj-lt"/>
              <a:ea typeface="+mj-ea"/>
              <a:cs typeface="+mj-cs"/>
            </a:endParaRPr>
          </a:p>
        </p:txBody>
      </p:sp>
      <p:sp>
        <p:nvSpPr>
          <p:cNvPr id="43" name="Rectangle 4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CA1AB8C-AB1A-7D00-A852-EE7B2C7EC04A}"/>
              </a:ext>
            </a:extLst>
          </p:cNvPr>
          <p:cNvPicPr>
            <a:picLocks noChangeAspect="1"/>
          </p:cNvPicPr>
          <p:nvPr/>
        </p:nvPicPr>
        <p:blipFill rotWithShape="1">
          <a:blip r:embed="rId2"/>
          <a:srcRect l="20000"/>
          <a:stretch/>
        </p:blipFill>
        <p:spPr>
          <a:xfrm>
            <a:off x="5439973" y="850903"/>
            <a:ext cx="5605380" cy="3153026"/>
          </a:xfrm>
          <a:prstGeom prst="rect">
            <a:avLst/>
          </a:prstGeom>
        </p:spPr>
      </p:pic>
      <p:sp>
        <p:nvSpPr>
          <p:cNvPr id="45" name="Rectangle 44">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3"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63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God's Promise to Abraham | Kids Corner">
            <a:extLst>
              <a:ext uri="{FF2B5EF4-FFF2-40B4-BE49-F238E27FC236}">
                <a16:creationId xmlns:a16="http://schemas.microsoft.com/office/drawing/2014/main" id="{918B5DA6-64FC-A068-47C1-D570C3E557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66"/>
          <a:stretch/>
        </p:blipFill>
        <p:spPr bwMode="auto">
          <a:xfrm>
            <a:off x="20" y="10"/>
            <a:ext cx="12191979" cy="6857989"/>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260" name="Freeform: Shape 10259">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4A69FE0C-6B2A-B4BB-2446-744B60A055BA}"/>
              </a:ext>
            </a:extLst>
          </p:cNvPr>
          <p:cNvSpPr txBox="1"/>
          <p:nvPr/>
        </p:nvSpPr>
        <p:spPr>
          <a:xfrm>
            <a:off x="1287463" y="2926800"/>
            <a:ext cx="4391024" cy="229108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solidFill>
                  <a:schemeClr val="bg1">
                    <a:alpha val="80000"/>
                  </a:schemeClr>
                </a:solidFill>
              </a:rPr>
              <a:t>Vehi Sheamda tells the story of the Jewish people and their survival. In the translation, וְהִיא  - vehi, refers to the promise between God and the Jewish people, saying that it is what has always kept the Jewish people alive. </a:t>
            </a:r>
          </a:p>
        </p:txBody>
      </p:sp>
      <p:sp>
        <p:nvSpPr>
          <p:cNvPr id="10261" name="Freeform: Shape 10260">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62" name="Freeform: Shape 10261">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7581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stand together for covid-19 - Sheep-Mats.com">
            <a:extLst>
              <a:ext uri="{FF2B5EF4-FFF2-40B4-BE49-F238E27FC236}">
                <a16:creationId xmlns:a16="http://schemas.microsoft.com/office/drawing/2014/main" id="{4F7E8EDC-43AD-3057-BA2C-362359AD8A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635" b="14598"/>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DE9399-B37E-736D-4D6D-F7122CE7B98D}"/>
              </a:ext>
            </a:extLst>
          </p:cNvPr>
          <p:cNvSpPr txBox="1"/>
          <p:nvPr/>
        </p:nvSpPr>
        <p:spPr>
          <a:xfrm>
            <a:off x="2995257" y="4057650"/>
            <a:ext cx="7485413" cy="2452687"/>
          </a:xfrm>
          <a:prstGeom prst="rect">
            <a:avLst/>
          </a:prstGeom>
        </p:spPr>
        <p:txBody>
          <a:bodyPr vert="horz" lIns="91440" tIns="45720" rIns="91440" bIns="45720" rtlCol="0" anchor="ctr">
            <a:normAutofit fontScale="85000" lnSpcReduction="10000"/>
          </a:bodyPr>
          <a:lstStyle/>
          <a:p>
            <a:pPr>
              <a:lnSpc>
                <a:spcPct val="90000"/>
              </a:lnSpc>
              <a:spcBef>
                <a:spcPts val="0"/>
              </a:spcBef>
              <a:spcAft>
                <a:spcPts val="800"/>
              </a:spcAft>
            </a:pPr>
            <a:r>
              <a:rPr lang="en-US" sz="2800" b="1" i="0" u="none" strike="noStrike">
                <a:effectLst/>
              </a:rPr>
              <a:t>Instead of reading </a:t>
            </a:r>
            <a:r>
              <a:rPr lang="en-US" sz="2800" b="1" i="0" u="none" strike="noStrike" err="1">
                <a:effectLst/>
              </a:rPr>
              <a:t>וְהִיא</a:t>
            </a:r>
            <a:r>
              <a:rPr lang="en-US" sz="2800" b="1" i="0" u="none" strike="noStrike">
                <a:effectLst/>
              </a:rPr>
              <a:t>  - </a:t>
            </a:r>
            <a:r>
              <a:rPr lang="en-US" sz="2800" b="1" i="1" u="none" strike="noStrike" err="1">
                <a:effectLst/>
              </a:rPr>
              <a:t>vehi</a:t>
            </a:r>
            <a:r>
              <a:rPr lang="en-US" sz="2800" b="1" i="0" u="none" strike="noStrike">
                <a:effectLst/>
              </a:rPr>
              <a:t> in reference to </a:t>
            </a:r>
            <a:r>
              <a:rPr lang="en-US" sz="2800" b="1" i="1" u="none" strike="noStrike">
                <a:effectLst/>
              </a:rPr>
              <a:t>the promise</a:t>
            </a:r>
            <a:r>
              <a:rPr lang="en-US" sz="2800" b="1" i="0" u="none" strike="noStrike">
                <a:effectLst/>
              </a:rPr>
              <a:t>, read it as you normally would: referring to </a:t>
            </a:r>
            <a:r>
              <a:rPr lang="en-US" sz="2800" b="1" i="1" u="none" strike="noStrike">
                <a:effectLst/>
              </a:rPr>
              <a:t>the people</a:t>
            </a:r>
            <a:r>
              <a:rPr lang="en-US" sz="2800" b="1" i="0" u="none" strike="noStrike">
                <a:effectLst/>
              </a:rPr>
              <a:t> who have </a:t>
            </a:r>
            <a:r>
              <a:rPr lang="en-US" sz="2800" b="1" i="0" u="none" strike="noStrike" err="1">
                <a:effectLst/>
              </a:rPr>
              <a:t>עָמְדו</a:t>
            </a:r>
            <a:r>
              <a:rPr lang="en-US" sz="2800" b="1" i="0" u="none" strike="noStrike">
                <a:effectLst/>
              </a:rPr>
              <a:t>ּ - </a:t>
            </a:r>
            <a:r>
              <a:rPr lang="en-US" sz="2800" b="1" i="1" u="none" strike="noStrike" err="1">
                <a:effectLst/>
              </a:rPr>
              <a:t>amdoo</a:t>
            </a:r>
            <a:r>
              <a:rPr lang="en-US" sz="2800" b="1" i="0" u="none" strike="noStrike">
                <a:effectLst/>
              </a:rPr>
              <a:t> - stood for the nation of Israel  - </a:t>
            </a:r>
            <a:r>
              <a:rPr lang="en-US" sz="2800" b="1" i="0" u="none" strike="noStrike" err="1">
                <a:effectLst/>
              </a:rPr>
              <a:t>לַאֲבוֹתֵיֽנו</a:t>
            </a:r>
            <a:r>
              <a:rPr lang="en-US" sz="2800" b="1" i="0" u="none" strike="noStrike">
                <a:effectLst/>
              </a:rPr>
              <a:t>ּ </a:t>
            </a:r>
            <a:r>
              <a:rPr lang="en-US" sz="2800" b="1" i="0" u="none" strike="noStrike" err="1">
                <a:effectLst/>
              </a:rPr>
              <a:t>וְלָנֽו</a:t>
            </a:r>
            <a:r>
              <a:rPr lang="en-US" sz="2800" b="1" i="0" u="none" strike="noStrike">
                <a:effectLst/>
              </a:rPr>
              <a:t>ּ  - </a:t>
            </a:r>
            <a:r>
              <a:rPr lang="en-US" sz="2800" b="1" i="1" u="none" strike="noStrike" err="1">
                <a:effectLst/>
              </a:rPr>
              <a:t>Lavoteinu</a:t>
            </a:r>
            <a:r>
              <a:rPr lang="en-US" sz="2800" b="1" i="1" u="none" strike="noStrike">
                <a:effectLst/>
              </a:rPr>
              <a:t> </a:t>
            </a:r>
            <a:r>
              <a:rPr lang="en-US" sz="2800" b="1" i="1" u="none" strike="noStrike" err="1">
                <a:effectLst/>
              </a:rPr>
              <a:t>v’Lanu</a:t>
            </a:r>
            <a:r>
              <a:rPr lang="en-US" sz="2800" b="1" i="0" u="none" strike="noStrike">
                <a:effectLst/>
              </a:rPr>
              <a:t> - for our ancestors and us. This translation acts on the knowledge that the Jewish people are not sustained </a:t>
            </a:r>
            <a:r>
              <a:rPr lang="en-US" sz="2800" b="1" i="1" u="sng" strike="noStrike">
                <a:effectLst/>
              </a:rPr>
              <a:t>only</a:t>
            </a:r>
            <a:r>
              <a:rPr lang="en-US" sz="2800" b="1" i="0" u="none" strike="noStrike">
                <a:effectLst/>
              </a:rPr>
              <a:t> by a word from God</a:t>
            </a:r>
            <a:r>
              <a:rPr lang="en-US" sz="2800" b="1"/>
              <a:t>…</a:t>
            </a:r>
            <a:endParaRPr lang="en-US" sz="2800" b="1">
              <a:effectLst/>
            </a:endParaRPr>
          </a:p>
          <a:p>
            <a:pPr>
              <a:lnSpc>
                <a:spcPct val="90000"/>
              </a:lnSpc>
            </a:pPr>
            <a:br>
              <a:rPr lang="en-US"/>
            </a:br>
            <a:endParaRPr lang="en-US"/>
          </a:p>
        </p:txBody>
      </p:sp>
    </p:spTree>
    <p:extLst>
      <p:ext uri="{BB962C8B-B14F-4D97-AF65-F5344CB8AC3E}">
        <p14:creationId xmlns:p14="http://schemas.microsoft.com/office/powerpoint/2010/main" val="397758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32212-4A51-8E3F-A16A-BD115CAE32A5}"/>
              </a:ext>
            </a:extLst>
          </p:cNvPr>
          <p:cNvSpPr>
            <a:spLocks noGrp="1"/>
          </p:cNvSpPr>
          <p:nvPr>
            <p:ph type="title"/>
          </p:nvPr>
        </p:nvSpPr>
        <p:spPr>
          <a:xfrm>
            <a:off x="5297762" y="329184"/>
            <a:ext cx="6251110" cy="1783080"/>
          </a:xfrm>
        </p:spPr>
        <p:txBody>
          <a:bodyPr anchor="b">
            <a:normAutofit/>
          </a:bodyPr>
          <a:lstStyle/>
          <a:p>
            <a:r>
              <a:rPr lang="en-US" sz="3800" b="1" i="0" u="none" strike="noStrike">
                <a:effectLst/>
                <a:latin typeface="Montserrat" panose="00000500000000000000" pitchFamily="2" charset="0"/>
              </a:rPr>
              <a:t>We are supported when we take action to support ourselves.</a:t>
            </a:r>
            <a:endParaRPr lang="en-US" sz="3800"/>
          </a:p>
        </p:txBody>
      </p:sp>
      <p:pic>
        <p:nvPicPr>
          <p:cNvPr id="12290" name="Picture 2" descr="Hands united together in teamwork on white background.">
            <a:extLst>
              <a:ext uri="{FF2B5EF4-FFF2-40B4-BE49-F238E27FC236}">
                <a16:creationId xmlns:a16="http://schemas.microsoft.com/office/drawing/2014/main" id="{E88CE93A-73B7-2D77-3263-3B03885945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0" r="-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229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304885-66C3-1EB2-BCF8-99A946545E5A}"/>
              </a:ext>
            </a:extLst>
          </p:cNvPr>
          <p:cNvSpPr>
            <a:spLocks noGrp="1"/>
          </p:cNvSpPr>
          <p:nvPr>
            <p:ph idx="1"/>
          </p:nvPr>
        </p:nvSpPr>
        <p:spPr>
          <a:xfrm>
            <a:off x="5297762" y="2706624"/>
            <a:ext cx="6251110" cy="3483864"/>
          </a:xfrm>
        </p:spPr>
        <p:txBody>
          <a:bodyPr>
            <a:normAutofit/>
          </a:bodyPr>
          <a:lstStyle/>
          <a:p>
            <a:pPr marL="0" indent="0" rtl="0">
              <a:spcBef>
                <a:spcPts val="0"/>
              </a:spcBef>
              <a:spcAft>
                <a:spcPts val="800"/>
              </a:spcAft>
              <a:buNone/>
            </a:pPr>
            <a:r>
              <a:rPr lang="en-US" sz="2200" b="1" i="0" u="none" strike="noStrike">
                <a:effectLst/>
              </a:rPr>
              <a:t>When the Jewish people are united, which is why the singular </a:t>
            </a:r>
            <a:r>
              <a:rPr lang="he-IL" sz="2200" b="1" i="0" u="none" strike="noStrike">
                <a:effectLst/>
              </a:rPr>
              <a:t>הִיא</a:t>
            </a:r>
            <a:r>
              <a:rPr lang="en-US" sz="2200" b="1" i="0" u="none" strike="noStrike">
                <a:effectLst/>
              </a:rPr>
              <a:t> is used instead of the plural, it is because when we are UNITED, we are ONE. </a:t>
            </a:r>
            <a:r>
              <a:rPr lang="en-US" sz="2200" b="1" i="1" u="none" strike="noStrike" err="1">
                <a:effectLst/>
              </a:rPr>
              <a:t>V’hee</a:t>
            </a:r>
            <a:r>
              <a:rPr lang="en-US" sz="2200" b="1" i="1" u="none" strike="noStrike">
                <a:effectLst/>
              </a:rPr>
              <a:t> </a:t>
            </a:r>
            <a:r>
              <a:rPr lang="en-US" sz="2200" b="1" i="1" u="none" strike="noStrike" err="1">
                <a:effectLst/>
              </a:rPr>
              <a:t>Sheamda</a:t>
            </a:r>
            <a:r>
              <a:rPr lang="en-US" sz="2200" b="1" i="0" u="none" strike="noStrike">
                <a:effectLst/>
              </a:rPr>
              <a:t> acts as a reminder of strength and a call to action directed towards the Jewish people who until the State of Israel was declared, did not have the ability to defend themselves or others.</a:t>
            </a:r>
            <a:endParaRPr lang="en-US" sz="2200" b="1">
              <a:effectLst/>
            </a:endParaRPr>
          </a:p>
          <a:p>
            <a:pPr marL="0" indent="0">
              <a:buNone/>
            </a:pPr>
            <a:br>
              <a:rPr lang="en-US" sz="2200"/>
            </a:br>
            <a:endParaRPr lang="en-US" sz="2200"/>
          </a:p>
        </p:txBody>
      </p:sp>
    </p:spTree>
    <p:extLst>
      <p:ext uri="{BB962C8B-B14F-4D97-AF65-F5344CB8AC3E}">
        <p14:creationId xmlns:p14="http://schemas.microsoft.com/office/powerpoint/2010/main" val="27397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Don't You Have to Do Something Heroic to Be a Hero? | City Journal">
            <a:extLst>
              <a:ext uri="{FF2B5EF4-FFF2-40B4-BE49-F238E27FC236}">
                <a16:creationId xmlns:a16="http://schemas.microsoft.com/office/drawing/2014/main" id="{67CD1334-8347-EBA9-E6B1-580CC7D56DB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r="11111"/>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E058CFF-4B4B-DBBD-EEEE-A0BAF01771A3}"/>
              </a:ext>
            </a:extLst>
          </p:cNvPr>
          <p:cNvSpPr>
            <a:spLocks noGrp="1"/>
          </p:cNvSpPr>
          <p:nvPr>
            <p:ph type="title"/>
          </p:nvPr>
        </p:nvSpPr>
        <p:spPr>
          <a:xfrm>
            <a:off x="841249" y="941832"/>
            <a:ext cx="10506456" cy="2057400"/>
          </a:xfrm>
        </p:spPr>
        <p:txBody>
          <a:bodyPr anchor="b">
            <a:normAutofit/>
          </a:bodyPr>
          <a:lstStyle/>
          <a:p>
            <a:r>
              <a:rPr lang="en-US" sz="5000" b="1">
                <a:solidFill>
                  <a:schemeClr val="bg1"/>
                </a:solidFill>
                <a:latin typeface="+mn-lt"/>
              </a:rPr>
              <a:t>Examples of Heroism</a:t>
            </a:r>
          </a:p>
        </p:txBody>
      </p:sp>
      <p:sp>
        <p:nvSpPr>
          <p:cNvPr id="13321" name="Rectangle 133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323" name="Rectangle 133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89760CE-1BE4-122F-5A2C-E8A5BB4AB59F}"/>
              </a:ext>
            </a:extLst>
          </p:cNvPr>
          <p:cNvSpPr>
            <a:spLocks noGrp="1"/>
          </p:cNvSpPr>
          <p:nvPr>
            <p:ph idx="1"/>
          </p:nvPr>
        </p:nvSpPr>
        <p:spPr>
          <a:xfrm>
            <a:off x="841248" y="3502152"/>
            <a:ext cx="10506456" cy="2670048"/>
          </a:xfrm>
        </p:spPr>
        <p:txBody>
          <a:bodyPr>
            <a:normAutofit/>
          </a:bodyPr>
          <a:lstStyle/>
          <a:p>
            <a:pPr marL="0" indent="0" rtl="0">
              <a:spcBef>
                <a:spcPts val="0"/>
              </a:spcBef>
              <a:spcAft>
                <a:spcPts val="800"/>
              </a:spcAft>
              <a:buNone/>
            </a:pPr>
            <a:r>
              <a:rPr lang="en-US" sz="2000" b="0" i="0" u="none" strike="noStrike">
                <a:solidFill>
                  <a:schemeClr val="bg1"/>
                </a:solidFill>
                <a:effectLst/>
              </a:rPr>
              <a:t>We know that 300,000 reservist soldiers have been called up to duty.  They are going into battle to ensure the people of Israel are safe and secure and that the terrorist group Hamas will never again be able to inflict pain and suffering on the Jewish people.  But heroism and unity can manifest in many ways.  Here are three examples of heroism and bravery that have emerged from the first days of the attack on Israel.   </a:t>
            </a:r>
            <a:endParaRPr lang="en-US" sz="2000" b="0">
              <a:solidFill>
                <a:schemeClr val="bg1"/>
              </a:solidFill>
              <a:effectLst/>
            </a:endParaRPr>
          </a:p>
          <a:p>
            <a:pPr marL="0" indent="0">
              <a:buNone/>
            </a:pPr>
            <a:br>
              <a:rPr lang="en-US" sz="2000">
                <a:solidFill>
                  <a:schemeClr val="bg1"/>
                </a:solidFill>
              </a:rPr>
            </a:br>
            <a:endParaRPr lang="en-US" sz="2000">
              <a:solidFill>
                <a:schemeClr val="bg1"/>
              </a:solidFill>
            </a:endParaRPr>
          </a:p>
        </p:txBody>
      </p:sp>
    </p:spTree>
    <p:extLst>
      <p:ext uri="{BB962C8B-B14F-4D97-AF65-F5344CB8AC3E}">
        <p14:creationId xmlns:p14="http://schemas.microsoft.com/office/powerpoint/2010/main" val="68233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8" name="Rectangle 1434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7C56CC-5981-BB5E-DFBE-F8AD7E6484CA}"/>
              </a:ext>
            </a:extLst>
          </p:cNvPr>
          <p:cNvSpPr>
            <a:spLocks noGrp="1"/>
          </p:cNvSpPr>
          <p:nvPr>
            <p:ph type="title"/>
          </p:nvPr>
        </p:nvSpPr>
        <p:spPr>
          <a:xfrm>
            <a:off x="488950" y="182563"/>
            <a:ext cx="5251316" cy="873125"/>
          </a:xfrm>
        </p:spPr>
        <p:txBody>
          <a:bodyPr>
            <a:normAutofit fontScale="90000"/>
          </a:bodyPr>
          <a:lstStyle/>
          <a:p>
            <a:pPr rtl="0">
              <a:spcBef>
                <a:spcPts val="0"/>
              </a:spcBef>
              <a:spcAft>
                <a:spcPts val="800"/>
              </a:spcAft>
            </a:pPr>
            <a:br>
              <a:rPr lang="en-US" sz="3100" b="1" i="0" u="none" strike="noStrike">
                <a:effectLst/>
                <a:latin typeface="+mn-lt"/>
              </a:rPr>
            </a:br>
            <a:r>
              <a:rPr lang="en-US" sz="3100" b="1" i="0" u="none" strike="noStrike">
                <a:effectLst/>
                <a:latin typeface="+mn-lt"/>
              </a:rPr>
              <a:t>Rachel </a:t>
            </a:r>
            <a:r>
              <a:rPr lang="en-US" sz="3100" b="1" i="0" u="none" strike="noStrike" err="1">
                <a:effectLst/>
                <a:latin typeface="+mn-lt"/>
              </a:rPr>
              <a:t>Edry</a:t>
            </a:r>
            <a:br>
              <a:rPr lang="en-US" sz="3100" b="0">
                <a:effectLst/>
              </a:rPr>
            </a:br>
            <a:br>
              <a:rPr lang="en-US" sz="3100"/>
            </a:br>
            <a:endParaRPr lang="en-US" sz="3100"/>
          </a:p>
        </p:txBody>
      </p:sp>
      <p:sp>
        <p:nvSpPr>
          <p:cNvPr id="3" name="Content Placeholder 2">
            <a:extLst>
              <a:ext uri="{FF2B5EF4-FFF2-40B4-BE49-F238E27FC236}">
                <a16:creationId xmlns:a16="http://schemas.microsoft.com/office/drawing/2014/main" id="{B292E3B5-1F25-F052-5341-D3A8600C26DC}"/>
              </a:ext>
            </a:extLst>
          </p:cNvPr>
          <p:cNvSpPr>
            <a:spLocks noGrp="1"/>
          </p:cNvSpPr>
          <p:nvPr>
            <p:ph idx="1"/>
          </p:nvPr>
        </p:nvSpPr>
        <p:spPr>
          <a:xfrm>
            <a:off x="381000" y="1238250"/>
            <a:ext cx="6038850" cy="4938713"/>
          </a:xfrm>
        </p:spPr>
        <p:txBody>
          <a:bodyPr>
            <a:normAutofit fontScale="25000" lnSpcReduction="20000"/>
          </a:bodyPr>
          <a:lstStyle/>
          <a:p>
            <a:pPr marL="0" indent="0" rtl="0">
              <a:spcBef>
                <a:spcPts val="0"/>
              </a:spcBef>
              <a:spcAft>
                <a:spcPts val="800"/>
              </a:spcAft>
              <a:buNone/>
            </a:pPr>
            <a:r>
              <a:rPr lang="en-US" sz="6200" b="1" i="0" u="none" strike="noStrike">
                <a:effectLst/>
              </a:rPr>
              <a:t>When Hamas terrorists invaded the home of Rachel </a:t>
            </a:r>
            <a:r>
              <a:rPr lang="en-US" sz="6200" b="1" i="0" u="none" strike="noStrike" err="1">
                <a:effectLst/>
              </a:rPr>
              <a:t>Edry</a:t>
            </a:r>
            <a:r>
              <a:rPr lang="en-US" sz="6200" b="1" i="0" u="none" strike="noStrike">
                <a:effectLst/>
              </a:rPr>
              <a:t> in </a:t>
            </a:r>
            <a:r>
              <a:rPr lang="en-US" sz="6200" b="1" i="0" u="none" strike="noStrike" err="1">
                <a:effectLst/>
              </a:rPr>
              <a:t>Ofakim</a:t>
            </a:r>
            <a:r>
              <a:rPr lang="en-US" sz="6200" b="1" i="0" u="none" strike="noStrike">
                <a:effectLst/>
              </a:rPr>
              <a:t> amid the brutal onslaught from the Gaza Strip on Saturday, she treated them in the way that came most naturally to her: politely.</a:t>
            </a:r>
            <a:endParaRPr lang="en-US" sz="6200" b="1">
              <a:effectLst/>
            </a:endParaRPr>
          </a:p>
          <a:p>
            <a:pPr marL="0" indent="0" rtl="0">
              <a:spcBef>
                <a:spcPts val="0"/>
              </a:spcBef>
              <a:spcAft>
                <a:spcPts val="800"/>
              </a:spcAft>
              <a:buNone/>
            </a:pPr>
            <a:r>
              <a:rPr lang="en-US" sz="6200" b="1" i="0" u="none" strike="noStrike">
                <a:effectLst/>
              </a:rPr>
              <a:t>The terrorists spent 15 hours until early Sunday morning in the home of </a:t>
            </a:r>
            <a:r>
              <a:rPr lang="en-US" sz="6200" b="1" i="0" u="none" strike="noStrike" err="1">
                <a:effectLst/>
              </a:rPr>
              <a:t>Edry</a:t>
            </a:r>
            <a:r>
              <a:rPr lang="en-US" sz="6200" b="1" i="0" u="none" strike="noStrike">
                <a:effectLst/>
              </a:rPr>
              <a:t> and her husband David, a couple in their seventies from </a:t>
            </a:r>
            <a:r>
              <a:rPr lang="en-US" sz="6200" b="1" i="0" u="none" strike="noStrike" err="1">
                <a:effectLst/>
              </a:rPr>
              <a:t>Ofakim</a:t>
            </a:r>
            <a:r>
              <a:rPr lang="en-US" sz="6200" b="1" i="0" u="none" strike="noStrike">
                <a:effectLst/>
              </a:rPr>
              <a:t>.</a:t>
            </a:r>
            <a:endParaRPr lang="en-US" sz="6200" b="1">
              <a:effectLst/>
            </a:endParaRPr>
          </a:p>
          <a:p>
            <a:pPr marL="0" indent="0" rtl="0">
              <a:spcBef>
                <a:spcPts val="0"/>
              </a:spcBef>
              <a:spcAft>
                <a:spcPts val="800"/>
              </a:spcAft>
              <a:buNone/>
            </a:pPr>
            <a:r>
              <a:rPr lang="en-US" sz="6200" b="1" i="0" u="none" strike="noStrike">
                <a:effectLst/>
              </a:rPr>
              <a:t>Even as they told her that she and her husband would become martyrs, Rachel </a:t>
            </a:r>
            <a:r>
              <a:rPr lang="en-US" sz="6200" b="1" i="0" u="none" strike="noStrike" err="1">
                <a:effectLst/>
              </a:rPr>
              <a:t>Edry</a:t>
            </a:r>
            <a:r>
              <a:rPr lang="en-US" sz="6200" b="1" i="0" u="none" strike="noStrike">
                <a:effectLst/>
              </a:rPr>
              <a:t>, who was born in Iran, served the terrorist treats, joked with them in rudimentary Arabic and even sang with them a Hebrew-language song by Lior </a:t>
            </a:r>
            <a:r>
              <a:rPr lang="en-US" sz="6200" b="1" i="0" u="none" strike="noStrike" err="1">
                <a:effectLst/>
              </a:rPr>
              <a:t>Narkis</a:t>
            </a:r>
            <a:r>
              <a:rPr lang="en-US" sz="6200" b="1" i="0" u="none" strike="noStrike">
                <a:effectLst/>
              </a:rPr>
              <a:t> they knew from the radio.</a:t>
            </a:r>
            <a:endParaRPr lang="en-US" sz="6200" b="1">
              <a:effectLst/>
            </a:endParaRPr>
          </a:p>
          <a:p>
            <a:pPr marL="0" indent="0" rtl="0">
              <a:spcBef>
                <a:spcPts val="0"/>
              </a:spcBef>
              <a:spcAft>
                <a:spcPts val="800"/>
              </a:spcAft>
              <a:buNone/>
            </a:pPr>
            <a:r>
              <a:rPr lang="en-US" sz="6200" b="1" i="0" u="none" strike="noStrike">
                <a:effectLst/>
              </a:rPr>
              <a:t>This semblance of hospitality may have saved the couple’s lives.</a:t>
            </a:r>
            <a:endParaRPr lang="en-US" sz="6200" b="1">
              <a:effectLst/>
            </a:endParaRPr>
          </a:p>
          <a:p>
            <a:pPr marL="0" indent="0" rtl="0">
              <a:spcBef>
                <a:spcPts val="0"/>
              </a:spcBef>
              <a:spcAft>
                <a:spcPts val="800"/>
              </a:spcAft>
              <a:buNone/>
            </a:pPr>
            <a:r>
              <a:rPr lang="en-US" sz="6200" b="1" i="0" u="none" strike="noStrike">
                <a:effectLst/>
              </a:rPr>
              <a:t>At 3 a.m. on Sunday, a police force broke into the duplex after hours of negotiations, killing all five terrorists and reuniting the couple, completely unharmed.  Their daughter and two sons, both police officers, participated in the rescue operation.</a:t>
            </a:r>
            <a:endParaRPr lang="en-US" sz="6200" b="1">
              <a:effectLst/>
            </a:endParaRPr>
          </a:p>
          <a:p>
            <a:pPr marL="0" indent="0">
              <a:buNone/>
            </a:pPr>
            <a:br>
              <a:rPr lang="en-US" sz="1100"/>
            </a:br>
            <a:endParaRPr lang="en-US" sz="1100"/>
          </a:p>
        </p:txBody>
      </p:sp>
      <p:pic>
        <p:nvPicPr>
          <p:cNvPr id="14338" name="Picture 2">
            <a:extLst>
              <a:ext uri="{FF2B5EF4-FFF2-40B4-BE49-F238E27FC236}">
                <a16:creationId xmlns:a16="http://schemas.microsoft.com/office/drawing/2014/main" id="{410026F8-F786-C957-14F4-A08FBE1364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704" r="13955"/>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758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2A5F232-80BD-52DC-6F9E-F36365905322}"/>
              </a:ext>
            </a:extLst>
          </p:cNvPr>
          <p:cNvSpPr>
            <a:spLocks noGrp="1"/>
          </p:cNvSpPr>
          <p:nvPr>
            <p:ph type="title"/>
          </p:nvPr>
        </p:nvSpPr>
        <p:spPr>
          <a:xfrm>
            <a:off x="838201" y="365125"/>
            <a:ext cx="5251316" cy="1807305"/>
          </a:xfrm>
        </p:spPr>
        <p:txBody>
          <a:bodyPr>
            <a:normAutofit/>
          </a:bodyPr>
          <a:lstStyle/>
          <a:p>
            <a:r>
              <a:rPr lang="en-US" b="1" i="0" u="none" strike="noStrike">
                <a:effectLst/>
                <a:latin typeface="+mn-lt"/>
              </a:rPr>
              <a:t>Noam </a:t>
            </a:r>
            <a:r>
              <a:rPr lang="en-US" b="1" i="0" u="none" strike="noStrike" err="1">
                <a:effectLst/>
                <a:latin typeface="+mn-lt"/>
              </a:rPr>
              <a:t>Tibon</a:t>
            </a:r>
            <a:endParaRPr lang="en-US">
              <a:latin typeface="+mn-lt"/>
            </a:endParaRPr>
          </a:p>
        </p:txBody>
      </p:sp>
      <p:sp>
        <p:nvSpPr>
          <p:cNvPr id="5" name="Content Placeholder 4">
            <a:extLst>
              <a:ext uri="{FF2B5EF4-FFF2-40B4-BE49-F238E27FC236}">
                <a16:creationId xmlns:a16="http://schemas.microsoft.com/office/drawing/2014/main" id="{91973A92-7E82-5F90-926F-1D8DF5740E1B}"/>
              </a:ext>
            </a:extLst>
          </p:cNvPr>
          <p:cNvSpPr>
            <a:spLocks noGrp="1"/>
          </p:cNvSpPr>
          <p:nvPr>
            <p:ph idx="1"/>
          </p:nvPr>
        </p:nvSpPr>
        <p:spPr>
          <a:xfrm>
            <a:off x="838200" y="2333297"/>
            <a:ext cx="4619621" cy="3843666"/>
          </a:xfrm>
        </p:spPr>
        <p:txBody>
          <a:bodyPr>
            <a:normAutofit/>
          </a:bodyPr>
          <a:lstStyle/>
          <a:p>
            <a:pPr marL="0" indent="0" rtl="0">
              <a:spcBef>
                <a:spcPts val="0"/>
              </a:spcBef>
              <a:spcAft>
                <a:spcPts val="800"/>
              </a:spcAft>
              <a:buNone/>
            </a:pPr>
            <a:r>
              <a:rPr lang="en-US" sz="2000" i="0" u="none" strike="noStrike">
                <a:effectLst/>
              </a:rPr>
              <a:t>Noam </a:t>
            </a:r>
            <a:r>
              <a:rPr lang="en-US" sz="2000" i="0" u="none" strike="noStrike" err="1">
                <a:effectLst/>
              </a:rPr>
              <a:t>Tibon</a:t>
            </a:r>
            <a:r>
              <a:rPr lang="en-US" sz="2000" i="0" u="none" strike="noStrike">
                <a:effectLst/>
              </a:rPr>
              <a:t> is a reserves general from Tel Aviv.  Within an hour of the terrorist incursion, he quickly assembled an intervention to rescue the residents of Kibbutz </a:t>
            </a:r>
            <a:r>
              <a:rPr lang="en-US" sz="2000" i="0" u="none" strike="noStrike" err="1">
                <a:effectLst/>
              </a:rPr>
              <a:t>Nahal</a:t>
            </a:r>
            <a:r>
              <a:rPr lang="en-US" sz="2000" i="0" u="none" strike="noStrike">
                <a:effectLst/>
              </a:rPr>
              <a:t> Oz where his son Amir lives.</a:t>
            </a:r>
            <a:endParaRPr lang="en-US" sz="2000">
              <a:effectLst/>
            </a:endParaRPr>
          </a:p>
          <a:p>
            <a:pPr marL="0" indent="0" rtl="0">
              <a:spcBef>
                <a:spcPts val="0"/>
              </a:spcBef>
              <a:spcAft>
                <a:spcPts val="800"/>
              </a:spcAft>
              <a:buNone/>
            </a:pPr>
            <a:r>
              <a:rPr lang="en-US" sz="2000" i="0" u="none" strike="noStrike">
                <a:effectLst/>
              </a:rPr>
              <a:t>Noam’s team neutralized several terrorists, including the terrorist that was outside Amir’s home where he, his wife and daughters were trapped.</a:t>
            </a:r>
            <a:endParaRPr lang="en-US" sz="2000">
              <a:effectLst/>
            </a:endParaRPr>
          </a:p>
          <a:p>
            <a:pPr marL="0" indent="0">
              <a:buNone/>
            </a:pPr>
            <a:br>
              <a:rPr lang="en-US" sz="2000" b="0">
                <a:effectLst/>
              </a:rPr>
            </a:br>
            <a:br>
              <a:rPr lang="en-US" sz="2000" b="0">
                <a:effectLst/>
              </a:rPr>
            </a:br>
            <a:endParaRPr lang="en-US" sz="2000"/>
          </a:p>
        </p:txBody>
      </p:sp>
      <p:pic>
        <p:nvPicPr>
          <p:cNvPr id="15362" name="Picture 2">
            <a:extLst>
              <a:ext uri="{FF2B5EF4-FFF2-40B4-BE49-F238E27FC236}">
                <a16:creationId xmlns:a16="http://schemas.microsoft.com/office/drawing/2014/main" id="{3646B13E-C91A-8726-459E-73B43B4352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45" r="28645"/>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0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0AC6-D2B0-9456-FD58-C04A89ADAC27}"/>
              </a:ext>
            </a:extLst>
          </p:cNvPr>
          <p:cNvSpPr>
            <a:spLocks noGrp="1"/>
          </p:cNvSpPr>
          <p:nvPr>
            <p:ph type="title"/>
          </p:nvPr>
        </p:nvSpPr>
        <p:spPr>
          <a:xfrm>
            <a:off x="5868557" y="1138036"/>
            <a:ext cx="5444382" cy="1402470"/>
          </a:xfrm>
        </p:spPr>
        <p:txBody>
          <a:bodyPr anchor="t">
            <a:normAutofit/>
          </a:bodyPr>
          <a:lstStyle/>
          <a:p>
            <a:r>
              <a:rPr lang="en-US" sz="3200" b="1" i="0" u="none" strike="noStrike">
                <a:effectLst/>
                <a:latin typeface="+mn-lt"/>
              </a:rPr>
              <a:t>Inbal Rabin-Lieberman</a:t>
            </a:r>
            <a:endParaRPr lang="en-US" sz="3200">
              <a:latin typeface="+mn-lt"/>
            </a:endParaRPr>
          </a:p>
        </p:txBody>
      </p:sp>
      <p:pic>
        <p:nvPicPr>
          <p:cNvPr id="16388" name="Picture 4">
            <a:extLst>
              <a:ext uri="{FF2B5EF4-FFF2-40B4-BE49-F238E27FC236}">
                <a16:creationId xmlns:a16="http://schemas.microsoft.com/office/drawing/2014/main" id="{30E709BA-D81C-B11E-82D5-75B040F758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533" r="31033"/>
          <a:stretch/>
        </p:blipFill>
        <p:spPr bwMode="auto">
          <a:xfrm>
            <a:off x="-1" y="10"/>
            <a:ext cx="5151179"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6413" name="Straight Connector 1641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E0A269-DA5D-55A6-1BA0-101C8322FC00}"/>
              </a:ext>
            </a:extLst>
          </p:cNvPr>
          <p:cNvSpPr>
            <a:spLocks noGrp="1"/>
          </p:cNvSpPr>
          <p:nvPr>
            <p:ph idx="1"/>
          </p:nvPr>
        </p:nvSpPr>
        <p:spPr>
          <a:xfrm>
            <a:off x="5334000" y="2406650"/>
            <a:ext cx="6734175" cy="3735733"/>
          </a:xfrm>
        </p:spPr>
        <p:txBody>
          <a:bodyPr vert="horz" lIns="91440" tIns="45720" rIns="91440" bIns="45720" rtlCol="0" anchor="t">
            <a:noAutofit/>
          </a:bodyPr>
          <a:lstStyle/>
          <a:p>
            <a:pPr marL="0" indent="0" rtl="0">
              <a:spcBef>
                <a:spcPts val="0"/>
              </a:spcBef>
              <a:spcAft>
                <a:spcPts val="0"/>
              </a:spcAft>
              <a:buNone/>
            </a:pPr>
            <a:r>
              <a:rPr lang="en-US" sz="1600" b="1" i="0" u="none" strike="noStrike">
                <a:effectLst/>
              </a:rPr>
              <a:t>Inbal Rabin-Lieberman is the 25-year-old security coordinator of Kibbutz Nir Am. The kibbutz is on the Gaza border, so she’s heard lots of sounds, she realized that the sounds were different from those heard during the usual rocket attacks on the kibbutz.  Over the objections of the higher-ups, who told her she was over-reacting, she unlocked the arms storage, gave guns to the kibbutz’ </a:t>
            </a:r>
            <a:r>
              <a:rPr lang="en-US" sz="1600" b="1" i="0" u="none" strike="noStrike" err="1">
                <a:effectLst/>
              </a:rPr>
              <a:t>kitat</a:t>
            </a:r>
            <a:r>
              <a:rPr lang="en-US" sz="1600" b="1" i="0" u="none" strike="noStrike">
                <a:effectLst/>
              </a:rPr>
              <a:t> </a:t>
            </a:r>
            <a:r>
              <a:rPr lang="en-US" sz="1600" b="1" i="0" u="none" strike="noStrike" err="1">
                <a:effectLst/>
              </a:rPr>
              <a:t>konnenut</a:t>
            </a:r>
            <a:r>
              <a:rPr lang="en-US" sz="1600" b="1" i="0" u="none" strike="noStrike">
                <a:effectLst/>
              </a:rPr>
              <a:t> (volunteer security team) and took charge.  She placed her people in specific places around the kibbutz. When the terrorists arrived, this was the kibbutz that was ready. Over the course of a vicious gun battle that lasted hours, the armed civilians killed more than twenty-five attackers; Inbal, herself, killed five of them.  Nir Am, where a 25 year old woman took charge, was the only kibbutz in the area without casualties.</a:t>
            </a:r>
            <a:endParaRPr lang="en-US" sz="1600" b="1">
              <a:effectLst/>
            </a:endParaRPr>
          </a:p>
          <a:p>
            <a:pPr marL="0" indent="0" rtl="0">
              <a:spcBef>
                <a:spcPts val="0"/>
              </a:spcBef>
              <a:spcAft>
                <a:spcPts val="0"/>
              </a:spcAft>
              <a:buNone/>
            </a:pPr>
            <a:br>
              <a:rPr lang="en-US" sz="1600" b="1">
                <a:effectLst/>
              </a:rPr>
            </a:br>
            <a:endParaRPr lang="en-US" sz="1600" b="1">
              <a:effectLst/>
            </a:endParaRPr>
          </a:p>
          <a:p>
            <a:pPr marL="0" indent="0" rtl="0">
              <a:spcBef>
                <a:spcPts val="0"/>
              </a:spcBef>
              <a:spcAft>
                <a:spcPts val="0"/>
              </a:spcAft>
              <a:buNone/>
            </a:pPr>
            <a:endParaRPr lang="en-US" sz="1600" b="1">
              <a:effectLst/>
            </a:endParaRPr>
          </a:p>
          <a:p>
            <a:pPr marL="0" indent="0">
              <a:buNone/>
            </a:pPr>
            <a:br>
              <a:rPr lang="en-US" sz="1600"/>
            </a:br>
            <a:endParaRPr lang="en-US" sz="1600"/>
          </a:p>
        </p:txBody>
      </p:sp>
    </p:spTree>
    <p:extLst>
      <p:ext uri="{BB962C8B-B14F-4D97-AF65-F5344CB8AC3E}">
        <p14:creationId xmlns:p14="http://schemas.microsoft.com/office/powerpoint/2010/main" val="1703859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3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440" name="Rectangle 17439">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5D1EA5-7ECF-FF61-CB4F-09B4C46F98D1}"/>
              </a:ext>
            </a:extLst>
          </p:cNvPr>
          <p:cNvSpPr>
            <a:spLocks noGrp="1"/>
          </p:cNvSpPr>
          <p:nvPr>
            <p:ph type="title"/>
          </p:nvPr>
        </p:nvSpPr>
        <p:spPr>
          <a:xfrm>
            <a:off x="761802" y="240241"/>
            <a:ext cx="10760054" cy="1228299"/>
          </a:xfrm>
        </p:spPr>
        <p:txBody>
          <a:bodyPr>
            <a:normAutofit/>
          </a:bodyPr>
          <a:lstStyle/>
          <a:p>
            <a:r>
              <a:rPr lang="en-US" sz="2800" b="0" i="0" u="none" strike="noStrike">
                <a:effectLst/>
                <a:latin typeface="Montserrat" panose="00000500000000000000" pitchFamily="2" charset="0"/>
              </a:rPr>
              <a:t>When you read about</a:t>
            </a:r>
            <a:r>
              <a:rPr lang="en-US" sz="2800" b="0" i="1" u="none" strike="noStrike">
                <a:effectLst/>
                <a:latin typeface="Montserrat" panose="00000500000000000000" pitchFamily="2" charset="0"/>
              </a:rPr>
              <a:t> </a:t>
            </a:r>
            <a:r>
              <a:rPr lang="en-US" sz="2800" b="0" i="1" u="none" strike="noStrike" err="1">
                <a:effectLst/>
                <a:latin typeface="Montserrat" panose="00000500000000000000" pitchFamily="2" charset="0"/>
              </a:rPr>
              <a:t>V’ehi</a:t>
            </a:r>
            <a:r>
              <a:rPr lang="en-US" sz="2800" b="0" i="1" u="none" strike="noStrike">
                <a:effectLst/>
                <a:latin typeface="Montserrat" panose="00000500000000000000" pitchFamily="2" charset="0"/>
              </a:rPr>
              <a:t> </a:t>
            </a:r>
            <a:r>
              <a:rPr lang="en-US" sz="2800" b="0" i="1" u="none" strike="noStrike" err="1">
                <a:effectLst/>
                <a:latin typeface="Montserrat" panose="00000500000000000000" pitchFamily="2" charset="0"/>
              </a:rPr>
              <a:t>Sheamda</a:t>
            </a:r>
            <a:r>
              <a:rPr lang="en-US" sz="2800" b="0" i="0" u="none" strike="noStrike">
                <a:effectLst/>
                <a:latin typeface="Montserrat" panose="00000500000000000000" pitchFamily="2" charset="0"/>
              </a:rPr>
              <a:t> you learned that </a:t>
            </a:r>
            <a:r>
              <a:rPr lang="en-US" sz="2800" b="1" i="0" u="none" strike="noStrike">
                <a:effectLst/>
                <a:latin typeface="Montserrat" panose="00000500000000000000" pitchFamily="2" charset="0"/>
              </a:rPr>
              <a:t>it is not our enemies who define us but our unity.</a:t>
            </a:r>
            <a:endParaRPr lang="en-US" sz="2800"/>
          </a:p>
        </p:txBody>
      </p:sp>
      <p:sp>
        <p:nvSpPr>
          <p:cNvPr id="3" name="Content Placeholder 2">
            <a:extLst>
              <a:ext uri="{FF2B5EF4-FFF2-40B4-BE49-F238E27FC236}">
                <a16:creationId xmlns:a16="http://schemas.microsoft.com/office/drawing/2014/main" id="{7D0F21F4-B780-315C-85C3-958F0268D6AA}"/>
              </a:ext>
            </a:extLst>
          </p:cNvPr>
          <p:cNvSpPr>
            <a:spLocks noGrp="1"/>
          </p:cNvSpPr>
          <p:nvPr>
            <p:ph idx="1"/>
          </p:nvPr>
        </p:nvSpPr>
        <p:spPr>
          <a:xfrm>
            <a:off x="201168" y="1729117"/>
            <a:ext cx="5751576" cy="4671683"/>
          </a:xfrm>
        </p:spPr>
        <p:txBody>
          <a:bodyPr anchor="ctr">
            <a:normAutofit fontScale="47500" lnSpcReduction="20000"/>
          </a:bodyPr>
          <a:lstStyle/>
          <a:p>
            <a:pPr marL="0" indent="0" rtl="0">
              <a:spcBef>
                <a:spcPts val="0"/>
              </a:spcBef>
              <a:spcAft>
                <a:spcPts val="0"/>
              </a:spcAft>
              <a:buNone/>
            </a:pPr>
            <a:r>
              <a:rPr lang="en-US" sz="4500" b="1" i="0" u="none" strike="noStrike">
                <a:effectLst/>
              </a:rPr>
              <a:t>There are many ways you can be heroic and brave.  It is not always easy to put yourself at risk for others.  There may be times over the next several weeks where it will be easier to just not respond.  There may be times when you want to take the risk and respond to people who say things that are ugly, hurtful, false, or biased.  </a:t>
            </a:r>
          </a:p>
          <a:p>
            <a:pPr marL="0" indent="0" rtl="0">
              <a:spcBef>
                <a:spcPts val="0"/>
              </a:spcBef>
              <a:spcAft>
                <a:spcPts val="0"/>
              </a:spcAft>
              <a:buNone/>
            </a:pPr>
            <a:endParaRPr lang="en-US" sz="4500" b="1"/>
          </a:p>
          <a:p>
            <a:pPr marL="0" indent="0" rtl="0">
              <a:spcBef>
                <a:spcPts val="0"/>
              </a:spcBef>
              <a:spcAft>
                <a:spcPts val="0"/>
              </a:spcAft>
              <a:buNone/>
            </a:pPr>
            <a:r>
              <a:rPr lang="en-US" sz="4500" b="1" i="0" u="none" strike="noStrike">
                <a:effectLst/>
              </a:rPr>
              <a:t>Remembering your “WHY” that you explored with the first activity of this lesson can help give you the courage to stand up for yourself.  Only you can define your identity and what being a Jew means to you.  Only you can determine how Israel fits into your Jewish identity and that, if it matters to you, nobody can tell you it doesn’t.</a:t>
            </a:r>
            <a:endParaRPr lang="en-US" sz="4500" b="1">
              <a:effectLst/>
            </a:endParaRPr>
          </a:p>
          <a:p>
            <a:pPr marL="0" indent="0">
              <a:buNone/>
            </a:pPr>
            <a:br>
              <a:rPr lang="en-US" sz="1700"/>
            </a:br>
            <a:endParaRPr lang="en-US" sz="1700"/>
          </a:p>
        </p:txBody>
      </p:sp>
      <p:pic>
        <p:nvPicPr>
          <p:cNvPr id="17410" name="Picture 2" descr="Change Your Identity - Transform Personal Training">
            <a:extLst>
              <a:ext uri="{FF2B5EF4-FFF2-40B4-BE49-F238E27FC236}">
                <a16:creationId xmlns:a16="http://schemas.microsoft.com/office/drawing/2014/main" id="{7951012B-344B-DB64-6E5C-4E3E753FDF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83" r="14726"/>
          <a:stretch/>
        </p:blipFill>
        <p:spPr bwMode="auto">
          <a:xfrm>
            <a:off x="6543696" y="2321476"/>
            <a:ext cx="4778114" cy="380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5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srael Flag Images – Browse 65,633 Stock Photos, Vectors, and Video | Adobe  Stock">
            <a:extLst>
              <a:ext uri="{FF2B5EF4-FFF2-40B4-BE49-F238E27FC236}">
                <a16:creationId xmlns:a16="http://schemas.microsoft.com/office/drawing/2014/main" id="{86BAE7D0-CB95-7F57-F7FB-B9FC0CE012E2}"/>
              </a:ext>
            </a:extLst>
          </p:cNvPr>
          <p:cNvPicPr>
            <a:picLocks noChangeAspect="1" noChangeArrowheads="1"/>
          </p:cNvPicPr>
          <p:nvPr/>
        </p:nvPicPr>
        <p:blipFill>
          <a:blip r:embed="rId2">
            <a:alphaModFix amt="27000"/>
            <a:extLst>
              <a:ext uri="{28A0092B-C50C-407E-A947-70E740481C1C}">
                <a14:useLocalDpi xmlns:a14="http://schemas.microsoft.com/office/drawing/2010/main" val="0"/>
              </a:ext>
            </a:extLst>
          </a:blip>
          <a:srcRect/>
          <a:stretch>
            <a:fillRect/>
          </a:stretch>
        </p:blipFill>
        <p:spPr bwMode="auto">
          <a:xfrm>
            <a:off x="0" y="10682"/>
            <a:ext cx="12192000" cy="683663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F743B88E-BDDA-8A6C-593E-626986B4B1EA}"/>
              </a:ext>
            </a:extLst>
          </p:cNvPr>
          <p:cNvSpPr txBox="1">
            <a:spLocks/>
          </p:cNvSpPr>
          <p:nvPr/>
        </p:nvSpPr>
        <p:spPr>
          <a:xfrm>
            <a:off x="447260" y="300723"/>
            <a:ext cx="11489635" cy="65465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br>
              <a:rPr lang="en-US"/>
            </a:br>
            <a:endParaRPr lang="en-US"/>
          </a:p>
          <a:p>
            <a:pPr marL="0" indent="0">
              <a:spcBef>
                <a:spcPts val="0"/>
              </a:spcBef>
              <a:buFont typeface="Arial" panose="020B0604020202020204" pitchFamily="34" charset="0"/>
              <a:buNone/>
            </a:pPr>
            <a:r>
              <a:rPr lang="en-US" b="1">
                <a:solidFill>
                  <a:srgbClr val="000000"/>
                </a:solidFill>
              </a:rPr>
              <a:t>Your ancestors' journey here may have been from Iran, Morocco, Ukraine or Poland.  They may have come here to start a new life of opportunity, or they may have arrived here fleeing horrors not unlike what Israel is experiencing.  They brought different customs that dated back thousands of years.  They may have chosen to join the Jewish people because it felt like home.  Wherever your family’s history traces back to, it started long before that.  In a tiny strip of land in the Middle East.  Throughout the history of our people, it was called </a:t>
            </a:r>
            <a:r>
              <a:rPr lang="en-US" b="1" err="1">
                <a:solidFill>
                  <a:srgbClr val="000000"/>
                </a:solidFill>
              </a:rPr>
              <a:t>Cana’an</a:t>
            </a:r>
            <a:r>
              <a:rPr lang="en-US" b="1">
                <a:solidFill>
                  <a:srgbClr val="000000"/>
                </a:solidFill>
              </a:rPr>
              <a:t>, Judea, and Palestine.  After the Romans exiled us from our Home, our 1900 years of wandering taught us that we would never be safe as long as we had to depend on others for our security.  We would never be able to proudly express ourselves as Jews until we had the privilege of being a “Free People in Our Homeland.”</a:t>
            </a:r>
            <a:endParaRPr lang="en-US" b="1"/>
          </a:p>
          <a:p>
            <a:pPr marL="0" indent="0">
              <a:spcBef>
                <a:spcPts val="0"/>
              </a:spcBef>
              <a:buFont typeface="Arial" panose="020B0604020202020204" pitchFamily="34" charset="0"/>
              <a:buNone/>
            </a:pPr>
            <a:br>
              <a:rPr lang="en-US"/>
            </a:br>
            <a:endParaRPr lang="en-US"/>
          </a:p>
          <a:p>
            <a:pPr marL="0" indent="0">
              <a:buFont typeface="Arial" panose="020B0604020202020204" pitchFamily="34" charset="0"/>
              <a:buNone/>
            </a:pPr>
            <a:br>
              <a:rPr lang="en-US"/>
            </a:br>
            <a:endParaRPr lang="en-US"/>
          </a:p>
        </p:txBody>
      </p:sp>
    </p:spTree>
    <p:extLst>
      <p:ext uri="{BB962C8B-B14F-4D97-AF65-F5344CB8AC3E}">
        <p14:creationId xmlns:p14="http://schemas.microsoft.com/office/powerpoint/2010/main" val="163874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0AF531-0E51-ED8F-5470-169E80C7696D}"/>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b="1"/>
              <a:t>Jewish Resiliency in Difficult Times</a:t>
            </a:r>
          </a:p>
        </p:txBody>
      </p:sp>
      <p:pic>
        <p:nvPicPr>
          <p:cNvPr id="7170" name="Picture 2" descr="A silhouette of a person raising her hand&#10;&#10;Description automatically generated">
            <a:extLst>
              <a:ext uri="{FF2B5EF4-FFF2-40B4-BE49-F238E27FC236}">
                <a16:creationId xmlns:a16="http://schemas.microsoft.com/office/drawing/2014/main" id="{89413053-F65A-3384-C773-C88E65ED6A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67" r="2379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BF2AD53-0283-ECC7-A005-EB86C6B27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219" y="1093574"/>
            <a:ext cx="2739081" cy="233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9" name="Rectangle 20488">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91" name="Group 20490">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492" name="Oval 20491">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3" name="Oval 20492">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4" name="Oval 20493">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5" name="Oval 20494">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6" name="Oval 20495">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7" name="Oval 20496">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99" name="Rectangle 20498">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01" name="Group 20500">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0502" name="Straight Connector 20501">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0503" name="Straight Connector 20502">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0504" name="Straight Connector 20503">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0505" name="Straight Connector 20504">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20482" name="Picture 2" descr="A Lone Soldier's Story - Hope for Israel">
            <a:extLst>
              <a:ext uri="{FF2B5EF4-FFF2-40B4-BE49-F238E27FC236}">
                <a16:creationId xmlns:a16="http://schemas.microsoft.com/office/drawing/2014/main" id="{ADD6EFBD-501A-AF37-F0E6-4A880C3E67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561" r="1" b="1"/>
          <a:stretch/>
        </p:blipFill>
        <p:spPr bwMode="auto">
          <a:xfrm>
            <a:off x="626590" y="317578"/>
            <a:ext cx="10851111" cy="3508437"/>
          </a:xfrm>
          <a:prstGeom prst="rect">
            <a:avLst/>
          </a:prstGeom>
          <a:noFill/>
          <a:extLst>
            <a:ext uri="{909E8E84-426E-40DD-AFC4-6F175D3DCCD1}">
              <a14:hiddenFill xmlns:a14="http://schemas.microsoft.com/office/drawing/2010/main">
                <a:solidFill>
                  <a:srgbClr val="FFFFFF"/>
                </a:solidFill>
              </a14:hiddenFill>
            </a:ext>
          </a:extLst>
        </p:spPr>
      </p:pic>
      <p:grpSp>
        <p:nvGrpSpPr>
          <p:cNvPr id="20507" name="Group 20506">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20508" name="Straight Connector 20507">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509" name="Straight Connector 20508">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510" name="Straight Connector 20509">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511" name="Straight Connector 20510">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0513" name="Rectangle 20512">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15" name="Group 20514">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20516" name="Straight Connector 20515">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0517" name="Straight Connector 20516">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0518" name="Straight Connector 20517">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0519" name="Straight Connector 20518">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C7550098-B8C4-1F0F-CA2D-5482B52EFDEA}"/>
              </a:ext>
            </a:extLst>
          </p:cNvPr>
          <p:cNvSpPr>
            <a:spLocks noGrp="1"/>
          </p:cNvSpPr>
          <p:nvPr>
            <p:ph idx="1"/>
          </p:nvPr>
        </p:nvSpPr>
        <p:spPr>
          <a:xfrm>
            <a:off x="626590" y="4018143"/>
            <a:ext cx="10533595" cy="2129599"/>
          </a:xfrm>
          <a:noFill/>
        </p:spPr>
        <p:txBody>
          <a:bodyPr anchor="t">
            <a:normAutofit fontScale="85000" lnSpcReduction="10000"/>
          </a:bodyPr>
          <a:lstStyle/>
          <a:p>
            <a:pPr marL="0" indent="0" algn="ctr" rtl="0">
              <a:spcBef>
                <a:spcPts val="0"/>
              </a:spcBef>
              <a:spcAft>
                <a:spcPts val="0"/>
              </a:spcAft>
              <a:buNone/>
            </a:pPr>
            <a:r>
              <a:rPr lang="en-US" sz="3600" b="0" i="0" u="none" strike="noStrike">
                <a:solidFill>
                  <a:schemeClr val="bg1"/>
                </a:solidFill>
                <a:effectLst/>
              </a:rPr>
              <a:t>That is what Israel is to the Jewish people.  Having our land, even if we don’t live there, means there will always be those who will put our safety first.  That is what our soldiers are doing now.  </a:t>
            </a:r>
            <a:endParaRPr lang="en-US" sz="3600" b="0">
              <a:solidFill>
                <a:schemeClr val="bg1"/>
              </a:solidFill>
              <a:effectLst/>
            </a:endParaRPr>
          </a:p>
          <a:p>
            <a:pPr marL="0" indent="0" rtl="0">
              <a:spcBef>
                <a:spcPts val="0"/>
              </a:spcBef>
              <a:spcAft>
                <a:spcPts val="0"/>
              </a:spcAft>
              <a:buNone/>
            </a:pPr>
            <a:br>
              <a:rPr lang="en-US" sz="1700" b="0">
                <a:solidFill>
                  <a:schemeClr val="bg1"/>
                </a:solidFill>
                <a:effectLst/>
              </a:rPr>
            </a:br>
            <a:endParaRPr lang="en-US" sz="1700" b="0">
              <a:solidFill>
                <a:schemeClr val="bg1"/>
              </a:solidFill>
              <a:effectLst/>
            </a:endParaRPr>
          </a:p>
          <a:p>
            <a:pPr marL="0" indent="0">
              <a:buNone/>
            </a:pPr>
            <a:br>
              <a:rPr lang="en-US" sz="1700">
                <a:solidFill>
                  <a:schemeClr val="bg1"/>
                </a:solidFill>
              </a:rPr>
            </a:br>
            <a:endParaRPr lang="en-US" sz="1700">
              <a:solidFill>
                <a:schemeClr val="bg1"/>
              </a:solidFill>
            </a:endParaRPr>
          </a:p>
        </p:txBody>
      </p:sp>
    </p:spTree>
    <p:extLst>
      <p:ext uri="{BB962C8B-B14F-4D97-AF65-F5344CB8AC3E}">
        <p14:creationId xmlns:p14="http://schemas.microsoft.com/office/powerpoint/2010/main" val="1336934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B8F536-1226-8002-642E-47E3AF0405F1}"/>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r>
              <a:rPr lang="en-US" sz="5200" b="1"/>
              <a:t>Are there any stories you would like to share?</a:t>
            </a:r>
          </a:p>
        </p:txBody>
      </p:sp>
      <p:pic>
        <p:nvPicPr>
          <p:cNvPr id="21506" name="Picture 2" descr="Asking questions Vectors &amp; Illustrations for Free Download | Freepik">
            <a:extLst>
              <a:ext uri="{FF2B5EF4-FFF2-40B4-BE49-F238E27FC236}">
                <a16:creationId xmlns:a16="http://schemas.microsoft.com/office/drawing/2014/main" id="{911981CB-743E-4D3F-ECF7-3FEEA60DF3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928"/>
          <a:stretch/>
        </p:blipFill>
        <p:spPr bwMode="auto">
          <a:xfrm>
            <a:off x="20" y="10"/>
            <a:ext cx="69928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3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Collocations about Family">
            <a:extLst>
              <a:ext uri="{FF2B5EF4-FFF2-40B4-BE49-F238E27FC236}">
                <a16:creationId xmlns:a16="http://schemas.microsoft.com/office/drawing/2014/main" id="{B6442E46-69F9-C3CD-BDC1-635F52791B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134" b="289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E89F81-9BDD-3B6E-4A28-DE7A53CFE8E9}"/>
              </a:ext>
            </a:extLst>
          </p:cNvPr>
          <p:cNvSpPr txBox="1"/>
          <p:nvPr/>
        </p:nvSpPr>
        <p:spPr>
          <a:xfrm>
            <a:off x="770709" y="4510496"/>
            <a:ext cx="11108504" cy="2452687"/>
          </a:xfrm>
          <a:prstGeom prst="rect">
            <a:avLst/>
          </a:prstGeom>
        </p:spPr>
        <p:txBody>
          <a:bodyPr vert="horz" lIns="91440" tIns="45720" rIns="91440" bIns="45720" rtlCol="0" anchor="ctr">
            <a:noAutofit/>
          </a:bodyPr>
          <a:lstStyle/>
          <a:p>
            <a:pPr>
              <a:lnSpc>
                <a:spcPct val="90000"/>
              </a:lnSpc>
              <a:spcBef>
                <a:spcPts val="0"/>
              </a:spcBef>
              <a:spcAft>
                <a:spcPts val="600"/>
              </a:spcAft>
            </a:pPr>
            <a:r>
              <a:rPr lang="en-US" sz="2400" b="1" i="0" u="none" strike="noStrike">
                <a:effectLst/>
              </a:rPr>
              <a:t>The Jewish people are a family.  And like all families, sometimes we fight.  We fight about important things; we fight about unimportant things; but disagreements never undermine our unity.  On Friday, October 6th, Jews all over Israel were protesting.  People disagreed on many issues.  On Saturday October 7th, those disagreements were put aside and our unity as a people, as a family, became the most important thing worth fighting for</a:t>
            </a:r>
            <a:r>
              <a:rPr lang="en-US" sz="2400" b="0" i="0" u="none" strike="noStrike">
                <a:effectLst/>
              </a:rPr>
              <a:t>.</a:t>
            </a:r>
            <a:endParaRPr lang="en-US" sz="2400" b="0">
              <a:effectLst/>
            </a:endParaRPr>
          </a:p>
          <a:p>
            <a:pPr>
              <a:lnSpc>
                <a:spcPct val="90000"/>
              </a:lnSpc>
              <a:spcBef>
                <a:spcPts val="0"/>
              </a:spcBef>
              <a:spcAft>
                <a:spcPts val="600"/>
              </a:spcAft>
            </a:pPr>
            <a:br>
              <a:rPr lang="en-US" sz="2400" b="0">
                <a:effectLst/>
              </a:rPr>
            </a:br>
            <a:endParaRPr lang="en-US" sz="2400" b="0">
              <a:effectLst/>
            </a:endParaRPr>
          </a:p>
          <a:p>
            <a:pPr>
              <a:lnSpc>
                <a:spcPct val="90000"/>
              </a:lnSpc>
              <a:spcAft>
                <a:spcPts val="600"/>
              </a:spcAft>
            </a:pPr>
            <a:br>
              <a:rPr lang="en-US" sz="2400"/>
            </a:br>
            <a:endParaRPr lang="en-US" sz="2400"/>
          </a:p>
        </p:txBody>
      </p:sp>
    </p:spTree>
    <p:extLst>
      <p:ext uri="{BB962C8B-B14F-4D97-AF65-F5344CB8AC3E}">
        <p14:creationId xmlns:p14="http://schemas.microsoft.com/office/powerpoint/2010/main" val="1318095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With their country under fire, Israelis who can't fight find other ways to  help - Jewish Telegraphic Agency">
            <a:extLst>
              <a:ext uri="{FF2B5EF4-FFF2-40B4-BE49-F238E27FC236}">
                <a16:creationId xmlns:a16="http://schemas.microsoft.com/office/drawing/2014/main" id="{04A5AE81-E166-1A5B-D82B-20EBA416D9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58" b="2890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FE7A8F-BA1F-8CF2-ADC8-7F260CED635C}"/>
              </a:ext>
            </a:extLst>
          </p:cNvPr>
          <p:cNvSpPr txBox="1"/>
          <p:nvPr/>
        </p:nvSpPr>
        <p:spPr>
          <a:xfrm>
            <a:off x="548640" y="3752850"/>
            <a:ext cx="11160755" cy="2452687"/>
          </a:xfrm>
          <a:prstGeom prst="rect">
            <a:avLst/>
          </a:prstGeom>
        </p:spPr>
        <p:txBody>
          <a:bodyPr vert="horz" lIns="91440" tIns="45720" rIns="91440" bIns="45720" rtlCol="0" anchor="ctr">
            <a:normAutofit/>
          </a:bodyPr>
          <a:lstStyle/>
          <a:p>
            <a:pPr>
              <a:lnSpc>
                <a:spcPct val="90000"/>
              </a:lnSpc>
              <a:spcAft>
                <a:spcPts val="600"/>
              </a:spcAft>
            </a:pPr>
            <a:r>
              <a:rPr lang="en-US" sz="2800" b="1" i="0" u="none" strike="noStrike">
                <a:effectLst/>
              </a:rPr>
              <a:t>We are going to take a look at a few social media posts that have come out of Israel over the last several days that represent examples of unity amongst the Jewish people.  Here in North America and around the world, Jewish communities are gathering together to pray, to send supplies, raise money, to do whatever is needed for our family living in Israel.  Even if they are a family we’ve never met.</a:t>
            </a:r>
            <a:endParaRPr lang="en-US" sz="2800" b="1"/>
          </a:p>
        </p:txBody>
      </p:sp>
    </p:spTree>
    <p:extLst>
      <p:ext uri="{BB962C8B-B14F-4D97-AF65-F5344CB8AC3E}">
        <p14:creationId xmlns:p14="http://schemas.microsoft.com/office/powerpoint/2010/main" val="300217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AA24DE7-C336-4994-8C52-D9B3F3D0F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311" y="953311"/>
            <a:ext cx="10603149"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F24800-6AC4-B994-4C12-0B4FD4115B49}"/>
              </a:ext>
            </a:extLst>
          </p:cNvPr>
          <p:cNvSpPr txBox="1"/>
          <p:nvPr/>
        </p:nvSpPr>
        <p:spPr>
          <a:xfrm>
            <a:off x="640080" y="640080"/>
            <a:ext cx="2752354" cy="2709275"/>
          </a:xfrm>
          <a:prstGeom prst="rect">
            <a:avLst/>
          </a:prstGeom>
          <a:solidFill>
            <a:schemeClr val="accent1"/>
          </a:solidFill>
          <a:ln w="174625" cmpd="thinThick">
            <a:solidFill>
              <a:schemeClr val="accent1"/>
            </a:solidFill>
          </a:ln>
        </p:spPr>
        <p:txBody>
          <a:bodyPr vert="horz" lIns="91440" tIns="45720" rIns="91440" bIns="45720" rtlCol="0" anchor="ctr">
            <a:normAutofit/>
          </a:bodyPr>
          <a:lstStyle/>
          <a:p>
            <a:pPr algn="ctr">
              <a:lnSpc>
                <a:spcPct val="90000"/>
              </a:lnSpc>
              <a:spcBef>
                <a:spcPct val="0"/>
              </a:spcBef>
              <a:spcAft>
                <a:spcPts val="600"/>
              </a:spcAft>
            </a:pPr>
            <a:r>
              <a:rPr lang="en-US" sz="2800" b="0" i="0" u="none" strike="noStrike" kern="1200">
                <a:solidFill>
                  <a:srgbClr val="FFFFFF"/>
                </a:solidFill>
                <a:effectLst/>
                <a:latin typeface="+mj-lt"/>
                <a:ea typeface="+mj-ea"/>
                <a:cs typeface="+mj-cs"/>
              </a:rPr>
              <a:t> </a:t>
            </a:r>
            <a:r>
              <a:rPr lang="en-US" sz="2800" b="1" i="0" u="sng" strike="noStrike" kern="1200">
                <a:solidFill>
                  <a:srgbClr val="FFFFFF"/>
                </a:solidFill>
                <a:effectLst/>
                <a:latin typeface="+mj-lt"/>
                <a:ea typeface="+mj-ea"/>
                <a:cs typeface="+mj-cs"/>
                <a:hlinkClick r:id="rId2">
                  <a:extLst>
                    <a:ext uri="{A12FA001-AC4F-418D-AE19-62706E023703}">
                      <ahyp:hlinkClr xmlns:ahyp="http://schemas.microsoft.com/office/drawing/2018/hyperlinkcolor" val="tx"/>
                    </a:ext>
                  </a:extLst>
                </a:hlinkClick>
              </a:rPr>
              <a:t>Unity, Achdut, Resilience, and Allyship.</a:t>
            </a:r>
            <a:r>
              <a:rPr lang="en-US" sz="2800" b="0" i="0" u="sng" strike="noStrike" kern="1200">
                <a:solidFill>
                  <a:srgbClr val="FFFFFF"/>
                </a:solidFill>
                <a:effectLst/>
                <a:latin typeface="+mj-lt"/>
                <a:ea typeface="+mj-ea"/>
                <a:cs typeface="+mj-cs"/>
                <a:hlinkClick r:id="rId2">
                  <a:extLst>
                    <a:ext uri="{A12FA001-AC4F-418D-AE19-62706E023703}">
                      <ahyp:hlinkClr xmlns:ahyp="http://schemas.microsoft.com/office/drawing/2018/hyperlinkcolor" val="tx"/>
                    </a:ext>
                  </a:extLst>
                </a:hlinkClick>
              </a:rPr>
              <a:t>  </a:t>
            </a:r>
            <a:endParaRPr lang="en-US" sz="2800" kern="1200">
              <a:solidFill>
                <a:srgbClr val="FFFFFF"/>
              </a:solidFill>
              <a:latin typeface="+mj-lt"/>
              <a:ea typeface="+mj-ea"/>
              <a:cs typeface="+mj-cs"/>
            </a:endParaRPr>
          </a:p>
        </p:txBody>
      </p:sp>
      <p:pic>
        <p:nvPicPr>
          <p:cNvPr id="7" name="Graphic 6" descr="Cheers">
            <a:extLst>
              <a:ext uri="{FF2B5EF4-FFF2-40B4-BE49-F238E27FC236}">
                <a16:creationId xmlns:a16="http://schemas.microsoft.com/office/drawing/2014/main" id="{D0EF0AB8-2323-C3C0-F1C9-45D151F201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4202" y="1596707"/>
            <a:ext cx="3977003" cy="3977003"/>
          </a:xfrm>
          <a:prstGeom prst="rect">
            <a:avLst/>
          </a:prstGeom>
        </p:spPr>
      </p:pic>
      <p:sp>
        <p:nvSpPr>
          <p:cNvPr id="4" name="TextBox 3">
            <a:extLst>
              <a:ext uri="{FF2B5EF4-FFF2-40B4-BE49-F238E27FC236}">
                <a16:creationId xmlns:a16="http://schemas.microsoft.com/office/drawing/2014/main" id="{7D319D93-FE7F-968F-9F94-87F7106FB2EE}"/>
              </a:ext>
            </a:extLst>
          </p:cNvPr>
          <p:cNvSpPr txBox="1"/>
          <p:nvPr/>
        </p:nvSpPr>
        <p:spPr>
          <a:xfrm>
            <a:off x="3603962" y="1324045"/>
            <a:ext cx="1920240" cy="584775"/>
          </a:xfrm>
          <a:prstGeom prst="rect">
            <a:avLst/>
          </a:prstGeom>
          <a:noFill/>
        </p:spPr>
        <p:txBody>
          <a:bodyPr wrap="square" rtlCol="0">
            <a:spAutoFit/>
          </a:bodyPr>
          <a:lstStyle/>
          <a:p>
            <a:r>
              <a:rPr lang="en-US" sz="3200">
                <a:solidFill>
                  <a:schemeClr val="accent1"/>
                </a:solidFill>
              </a:rPr>
              <a:t>Click Here</a:t>
            </a:r>
          </a:p>
        </p:txBody>
      </p:sp>
      <p:sp>
        <p:nvSpPr>
          <p:cNvPr id="5" name="Arrow: Right 4">
            <a:extLst>
              <a:ext uri="{FF2B5EF4-FFF2-40B4-BE49-F238E27FC236}">
                <a16:creationId xmlns:a16="http://schemas.microsoft.com/office/drawing/2014/main" id="{77D80DE5-8316-C607-ADD0-820D6DF70AE3}"/>
              </a:ext>
            </a:extLst>
          </p:cNvPr>
          <p:cNvSpPr/>
          <p:nvPr/>
        </p:nvSpPr>
        <p:spPr>
          <a:xfrm rot="10800000">
            <a:off x="3737113" y="193813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98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6EE5CB-4CE3-1CD1-9C9A-50F1189F04ED}"/>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5500" b="1" kern="1200">
                <a:solidFill>
                  <a:schemeClr val="tx1"/>
                </a:solidFill>
                <a:latin typeface="+mj-lt"/>
                <a:ea typeface="+mj-ea"/>
                <a:cs typeface="+mj-cs"/>
              </a:rPr>
              <a:t>Share a few of the examples you saw of “regular people” showing unity and support for Israel.</a:t>
            </a:r>
          </a:p>
        </p:txBody>
      </p:sp>
    </p:spTree>
    <p:extLst>
      <p:ext uri="{BB962C8B-B14F-4D97-AF65-F5344CB8AC3E}">
        <p14:creationId xmlns:p14="http://schemas.microsoft.com/office/powerpoint/2010/main" val="2558895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91" name="Rectangle 2459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22E9D-84AC-5763-2271-45168033DF87}"/>
              </a:ext>
            </a:extLst>
          </p:cNvPr>
          <p:cNvSpPr>
            <a:spLocks noGrp="1"/>
          </p:cNvSpPr>
          <p:nvPr>
            <p:ph type="title"/>
          </p:nvPr>
        </p:nvSpPr>
        <p:spPr>
          <a:xfrm>
            <a:off x="638882" y="639193"/>
            <a:ext cx="3571810" cy="3573516"/>
          </a:xfrm>
        </p:spPr>
        <p:txBody>
          <a:bodyPr vert="horz" lIns="91440" tIns="45720" rIns="91440" bIns="45720" rtlCol="0" anchor="b">
            <a:normAutofit/>
          </a:bodyPr>
          <a:lstStyle/>
          <a:p>
            <a:pPr marL="0" marR="0" lvl="0" indent="0" fontAlgn="base">
              <a:spcAft>
                <a:spcPct val="0"/>
              </a:spcAft>
              <a:buClrTx/>
              <a:buSzTx/>
              <a:tabLst/>
            </a:pPr>
            <a:br>
              <a:rPr kumimoji="0" lang="en-US" altLang="en-US" sz="3100" b="0" i="0" u="none" strike="noStrike" kern="1200" cap="none" normalizeH="0" baseline="0">
                <a:ln>
                  <a:noFill/>
                </a:ln>
                <a:solidFill>
                  <a:schemeClr val="tx1"/>
                </a:solidFill>
                <a:effectLst/>
                <a:latin typeface="+mj-lt"/>
                <a:ea typeface="+mj-ea"/>
                <a:cs typeface="+mj-cs"/>
              </a:rPr>
            </a:br>
            <a:endParaRPr kumimoji="0" lang="en-US" altLang="en-US" sz="3100" b="0" i="0" u="none" strike="noStrike" kern="1200" cap="none" normalizeH="0" baseline="0">
              <a:ln>
                <a:noFill/>
              </a:ln>
              <a:solidFill>
                <a:schemeClr val="tx1"/>
              </a:solidFill>
              <a:effectLst/>
              <a:latin typeface="+mj-lt"/>
              <a:ea typeface="+mj-ea"/>
              <a:cs typeface="+mj-cs"/>
            </a:endParaRPr>
          </a:p>
          <a:p>
            <a:pPr marL="0" marR="0" lvl="0" indent="0" fontAlgn="base">
              <a:spcAft>
                <a:spcPct val="0"/>
              </a:spcAft>
              <a:buClrTx/>
              <a:buSzTx/>
              <a:tabLst/>
            </a:pPr>
            <a:r>
              <a:rPr kumimoji="0" lang="en-US" altLang="en-US" sz="3100" b="1" i="0" u="sng" strike="noStrike" kern="1200" cap="none" normalizeH="0" baseline="0">
                <a:ln>
                  <a:noFill/>
                </a:ln>
                <a:solidFill>
                  <a:schemeClr val="tx1"/>
                </a:solidFill>
                <a:effectLst/>
                <a:latin typeface="+mj-lt"/>
                <a:ea typeface="+mj-ea"/>
                <a:cs typeface="+mj-cs"/>
                <a:hlinkClick r:id="rId2"/>
              </a:rPr>
              <a:t>Be Somebody’s Light</a:t>
            </a:r>
            <a:endParaRPr kumimoji="0" lang="en-US" altLang="en-US" sz="3100" b="0" i="0" u="none" strike="noStrike" kern="1200" cap="none" normalizeH="0" baseline="0">
              <a:ln>
                <a:noFill/>
              </a:ln>
              <a:solidFill>
                <a:schemeClr val="tx1"/>
              </a:solidFill>
              <a:effectLst/>
              <a:latin typeface="+mj-lt"/>
              <a:ea typeface="+mj-ea"/>
              <a:cs typeface="+mj-cs"/>
            </a:endParaRPr>
          </a:p>
          <a:p>
            <a:pPr marL="0" marR="0" lvl="0" indent="0" fontAlgn="base">
              <a:spcAft>
                <a:spcPct val="0"/>
              </a:spcAft>
              <a:buClrTx/>
              <a:buSzTx/>
              <a:tabLst/>
            </a:pPr>
            <a:endParaRPr lang="en-US" altLang="en-US" sz="3100" b="1" i="0" u="sng" strike="noStrike" kern="1200" cap="none" normalizeH="0" baseline="0">
              <a:ln>
                <a:noFill/>
              </a:ln>
              <a:effectLst/>
              <a:latin typeface="+mj-lt"/>
              <a:cs typeface="Calibri Light"/>
            </a:endParaRPr>
          </a:p>
          <a:p>
            <a:pPr marL="0" marR="0" lvl="0" indent="0" fontAlgn="base">
              <a:spcAft>
                <a:spcPct val="0"/>
              </a:spcAft>
              <a:buClrTx/>
              <a:buSzTx/>
              <a:tabLst/>
            </a:pPr>
            <a:br>
              <a:rPr kumimoji="0" lang="en-US" altLang="en-US" sz="3100" b="0" i="0" u="none" strike="noStrike" kern="1200" cap="none" normalizeH="0" baseline="0">
                <a:ln>
                  <a:noFill/>
                </a:ln>
                <a:solidFill>
                  <a:schemeClr val="tx1"/>
                </a:solidFill>
                <a:effectLst/>
                <a:latin typeface="+mj-lt"/>
                <a:ea typeface="+mj-ea"/>
                <a:cs typeface="+mj-cs"/>
              </a:rPr>
            </a:br>
            <a:endParaRPr kumimoji="0" lang="en-US" altLang="en-US" sz="3100" b="0" i="0" u="none" strike="noStrike" kern="1200" cap="none" normalizeH="0" baseline="0">
              <a:ln>
                <a:noFill/>
              </a:ln>
              <a:solidFill>
                <a:schemeClr val="tx1"/>
              </a:solidFill>
              <a:effectLst/>
              <a:latin typeface="+mj-lt"/>
              <a:ea typeface="+mj-ea"/>
              <a:cs typeface="+mj-cs"/>
            </a:endParaRPr>
          </a:p>
          <a:p>
            <a:pPr marL="0" marR="0" lvl="0" indent="0" fontAlgn="base">
              <a:spcAft>
                <a:spcPct val="0"/>
              </a:spcAft>
              <a:buClrTx/>
              <a:buSzTx/>
              <a:tabLst/>
            </a:pPr>
            <a:br>
              <a:rPr kumimoji="0" lang="en-US" altLang="en-US" sz="3100" b="0" i="0" u="none" strike="noStrike" kern="1200" cap="none" normalizeH="0" baseline="0">
                <a:ln>
                  <a:noFill/>
                </a:ln>
                <a:solidFill>
                  <a:schemeClr val="tx1"/>
                </a:solidFill>
                <a:effectLst/>
                <a:latin typeface="+mj-lt"/>
                <a:ea typeface="+mj-ea"/>
                <a:cs typeface="+mj-cs"/>
              </a:rPr>
            </a:br>
            <a:endParaRPr kumimoji="0" lang="en-US" altLang="en-US" sz="3100" b="0" i="0" u="none" strike="noStrike" kern="1200" cap="none" normalizeH="0" baseline="0">
              <a:ln>
                <a:noFill/>
              </a:ln>
              <a:solidFill>
                <a:schemeClr val="tx1"/>
              </a:solidFill>
              <a:effectLst/>
              <a:latin typeface="+mj-lt"/>
              <a:ea typeface="+mj-ea"/>
              <a:cs typeface="+mj-cs"/>
            </a:endParaRPr>
          </a:p>
        </p:txBody>
      </p:sp>
      <p:sp>
        <p:nvSpPr>
          <p:cNvPr id="2459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0" name="Picture 4" descr="A person in a military uniform&#10;&#10;Description automatically generated">
            <a:hlinkClick r:id="rId2"/>
            <a:extLst>
              <a:ext uri="{FF2B5EF4-FFF2-40B4-BE49-F238E27FC236}">
                <a16:creationId xmlns:a16="http://schemas.microsoft.com/office/drawing/2014/main" id="{31545F27-6957-4277-3CC2-546907D76B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1386173"/>
            <a:ext cx="7214616" cy="405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426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44663-ED2A-28EC-BE16-888AC45FFFFA}"/>
              </a:ext>
            </a:extLst>
          </p:cNvPr>
          <p:cNvSpPr>
            <a:spLocks noGrp="1"/>
          </p:cNvSpPr>
          <p:nvPr>
            <p:ph type="title"/>
          </p:nvPr>
        </p:nvSpPr>
        <p:spPr>
          <a:xfrm>
            <a:off x="1285241" y="1008993"/>
            <a:ext cx="9231410" cy="3542045"/>
          </a:xfrm>
        </p:spPr>
        <p:txBody>
          <a:bodyPr vert="horz" lIns="91440" tIns="45720" rIns="91440" bIns="45720" rtlCol="0" anchor="b">
            <a:normAutofit fontScale="90000"/>
          </a:bodyPr>
          <a:lstStyle/>
          <a:p>
            <a:r>
              <a:rPr lang="en-US" sz="9800" b="1" kern="1200">
                <a:solidFill>
                  <a:schemeClr val="tx1"/>
                </a:solidFill>
                <a:latin typeface="+mj-lt"/>
                <a:ea typeface="+mj-ea"/>
                <a:cs typeface="+mj-cs"/>
              </a:rPr>
              <a:t>How can YOU be somebody’s light?</a:t>
            </a:r>
          </a:p>
        </p:txBody>
      </p:sp>
    </p:spTree>
    <p:extLst>
      <p:ext uri="{BB962C8B-B14F-4D97-AF65-F5344CB8AC3E}">
        <p14:creationId xmlns:p14="http://schemas.microsoft.com/office/powerpoint/2010/main" val="143802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Three linear chat speech message bubbles with question marks. Forum icon. Communication concept. Stock vector illustration isolated on white background Three linear chat speech message bubbles with question marks. Forum icon. Communication concept. Stock vector illustration isolated on white background. Question Mark stock vector">
            <a:extLst>
              <a:ext uri="{FF2B5EF4-FFF2-40B4-BE49-F238E27FC236}">
                <a16:creationId xmlns:a16="http://schemas.microsoft.com/office/drawing/2014/main" id="{DB314EFD-D177-58A4-EB75-8E13E25E01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12" b="3393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D57CA-0A63-4A34-507D-811FD00D88B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What is happening in Israel right now?</a:t>
            </a:r>
          </a:p>
        </p:txBody>
      </p:sp>
      <p:cxnSp>
        <p:nvCxnSpPr>
          <p:cNvPr id="2059" name="Straight Connector 205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8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D7DE7-83AC-FB37-CE4F-06C5C15FA87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i="0" u="none" strike="noStrike" kern="1200">
                <a:solidFill>
                  <a:srgbClr val="FFFFFF"/>
                </a:solidFill>
                <a:effectLst/>
                <a:latin typeface="+mj-lt"/>
                <a:ea typeface="+mj-ea"/>
                <a:cs typeface="+mj-cs"/>
              </a:rPr>
              <a:t>Do you feel personally affected by what is happening?</a:t>
            </a:r>
            <a:endParaRPr lang="en-US" sz="3300" b="1" kern="1200">
              <a:solidFill>
                <a:srgbClr val="FFFFFF"/>
              </a:solidFill>
              <a:latin typeface="+mj-lt"/>
              <a:ea typeface="+mj-ea"/>
              <a:cs typeface="+mj-cs"/>
            </a:endParaRPr>
          </a:p>
        </p:txBody>
      </p:sp>
      <p:pic>
        <p:nvPicPr>
          <p:cNvPr id="3074" name="Picture 2" descr="Question Images - Free Download on Freepik">
            <a:extLst>
              <a:ext uri="{FF2B5EF4-FFF2-40B4-BE49-F238E27FC236}">
                <a16:creationId xmlns:a16="http://schemas.microsoft.com/office/drawing/2014/main" id="{AD330DCD-E15F-3ADD-8335-B9161A60FF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173253"/>
            <a:ext cx="6780700" cy="4509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26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E09D60-2523-B902-2366-A5AD2B553137}"/>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000" b="1"/>
              <a:t>If you were to use one word to describe the history of the Jewish People, what would it be?</a:t>
            </a:r>
          </a:p>
        </p:txBody>
      </p:sp>
      <p:pic>
        <p:nvPicPr>
          <p:cNvPr id="4098" name="Picture 2" descr="timeline of Israel">
            <a:extLst>
              <a:ext uri="{FF2B5EF4-FFF2-40B4-BE49-F238E27FC236}">
                <a16:creationId xmlns:a16="http://schemas.microsoft.com/office/drawing/2014/main" id="{5DF55E3B-8E04-2610-0FD8-E9C6AE9BD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20"/>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10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39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6E965-72E2-EFCE-2D64-F35C72E56142}"/>
              </a:ext>
            </a:extLst>
          </p:cNvPr>
          <p:cNvSpPr>
            <a:spLocks noGrp="1"/>
          </p:cNvSpPr>
          <p:nvPr>
            <p:ph type="title"/>
          </p:nvPr>
        </p:nvSpPr>
        <p:spPr>
          <a:xfrm>
            <a:off x="951914" y="2074363"/>
            <a:ext cx="2752354" cy="2709275"/>
          </a:xfrm>
          <a:prstGeom prst="rect">
            <a:avLst/>
          </a:prstGeom>
          <a:solidFill>
            <a:srgbClr val="6987A4"/>
          </a:solidFill>
          <a:ln>
            <a:solidFill>
              <a:srgbClr val="6987A4"/>
            </a:solidFill>
          </a:ln>
        </p:spPr>
        <p:txBody>
          <a:bodyPr vert="horz" lIns="91440" tIns="45720" rIns="91440" bIns="45720" rtlCol="0" anchor="ctr">
            <a:normAutofit/>
          </a:bodyPr>
          <a:lstStyle/>
          <a:p>
            <a:pPr algn="ctr">
              <a:spcAft>
                <a:spcPts val="800"/>
              </a:spcAft>
            </a:pPr>
            <a:r>
              <a:rPr lang="en-US" sz="2200" b="1" i="0" u="none" strike="noStrike" kern="1200">
                <a:solidFill>
                  <a:srgbClr val="FFFFFF"/>
                </a:solidFill>
                <a:effectLst/>
                <a:latin typeface="+mj-lt"/>
                <a:ea typeface="+mj-ea"/>
                <a:cs typeface="+mj-cs"/>
              </a:rPr>
              <a:t>If you were to describe what matters most to you about being Jewish in one word, what would it be?  </a:t>
            </a:r>
            <a:br>
              <a:rPr lang="en-US" sz="2200" b="0" kern="1200">
                <a:solidFill>
                  <a:srgbClr val="FFFFFF"/>
                </a:solidFill>
                <a:effectLst/>
                <a:latin typeface="+mj-lt"/>
                <a:ea typeface="+mj-ea"/>
                <a:cs typeface="+mj-cs"/>
              </a:rPr>
            </a:br>
            <a:br>
              <a:rPr lang="en-US" sz="2200" kern="1200">
                <a:solidFill>
                  <a:srgbClr val="FFFFFF"/>
                </a:solidFill>
                <a:latin typeface="+mj-lt"/>
                <a:ea typeface="+mj-ea"/>
                <a:cs typeface="+mj-cs"/>
              </a:rPr>
            </a:br>
            <a:endParaRPr lang="en-US" sz="2200" kern="1200">
              <a:solidFill>
                <a:srgbClr val="FFFFFF"/>
              </a:solidFill>
              <a:latin typeface="+mj-lt"/>
              <a:ea typeface="+mj-ea"/>
              <a:cs typeface="+mj-cs"/>
            </a:endParaRPr>
          </a:p>
        </p:txBody>
      </p:sp>
      <p:pic>
        <p:nvPicPr>
          <p:cNvPr id="5124" name="Picture 4" descr="Star Of David Clipart Free Stock Photo - Public Domain Pictures">
            <a:extLst>
              <a:ext uri="{FF2B5EF4-FFF2-40B4-BE49-F238E27FC236}">
                <a16:creationId xmlns:a16="http://schemas.microsoft.com/office/drawing/2014/main" id="{D49119D0-EA3F-C3C6-67F1-80C5FDF12B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17016" y="1196921"/>
            <a:ext cx="6591375" cy="446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42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rId2"/>
            <a:extLst>
              <a:ext uri="{FF2B5EF4-FFF2-40B4-BE49-F238E27FC236}">
                <a16:creationId xmlns:a16="http://schemas.microsoft.com/office/drawing/2014/main" id="{CD27DAD7-16D1-63DD-98AC-417A06DDB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527" y="558882"/>
            <a:ext cx="10460182" cy="588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enny For Your Thoughts: Why Quality Thinking Is Declining Worldwide">
            <a:extLst>
              <a:ext uri="{FF2B5EF4-FFF2-40B4-BE49-F238E27FC236}">
                <a16:creationId xmlns:a16="http://schemas.microsoft.com/office/drawing/2014/main" id="{9243D07B-A039-3EB2-8B48-37A4E28F9CE0}"/>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9446356" cy="69352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190830-CD9C-8CD3-2BF5-E8A4CD94FA9A}"/>
              </a:ext>
            </a:extLst>
          </p:cNvPr>
          <p:cNvSpPr>
            <a:spLocks noGrp="1"/>
          </p:cNvSpPr>
          <p:nvPr>
            <p:ph type="title"/>
          </p:nvPr>
        </p:nvSpPr>
        <p:spPr>
          <a:xfrm>
            <a:off x="838200" y="365125"/>
            <a:ext cx="10744200" cy="2664435"/>
          </a:xfrm>
        </p:spPr>
        <p:txBody>
          <a:bodyPr>
            <a:noAutofit/>
          </a:bodyPr>
          <a:lstStyle/>
          <a:p>
            <a:r>
              <a:rPr lang="en-US" sz="5400" b="1">
                <a:latin typeface="+mn-lt"/>
              </a:rPr>
              <a:t>Based on the video you just saw; would you change any of your answers?</a:t>
            </a:r>
          </a:p>
        </p:txBody>
      </p:sp>
      <p:sp>
        <p:nvSpPr>
          <p:cNvPr id="4" name="TextBox 3">
            <a:extLst>
              <a:ext uri="{FF2B5EF4-FFF2-40B4-BE49-F238E27FC236}">
                <a16:creationId xmlns:a16="http://schemas.microsoft.com/office/drawing/2014/main" id="{60F4597F-32F7-B76A-16DE-B70AE65CD839}"/>
              </a:ext>
            </a:extLst>
          </p:cNvPr>
          <p:cNvSpPr txBox="1"/>
          <p:nvPr/>
        </p:nvSpPr>
        <p:spPr>
          <a:xfrm>
            <a:off x="5032486" y="3995015"/>
            <a:ext cx="3172691" cy="1200329"/>
          </a:xfrm>
          <a:prstGeom prst="rect">
            <a:avLst/>
          </a:prstGeom>
          <a:noFill/>
        </p:spPr>
        <p:txBody>
          <a:bodyPr wrap="square" rtlCol="0">
            <a:spAutoFit/>
          </a:bodyPr>
          <a:lstStyle/>
          <a:p>
            <a:r>
              <a:rPr lang="en-US" sz="7200" b="1"/>
              <a:t>Why?</a:t>
            </a:r>
          </a:p>
        </p:txBody>
      </p:sp>
      <p:sp>
        <p:nvSpPr>
          <p:cNvPr id="5" name="TextBox 4">
            <a:extLst>
              <a:ext uri="{FF2B5EF4-FFF2-40B4-BE49-F238E27FC236}">
                <a16:creationId xmlns:a16="http://schemas.microsoft.com/office/drawing/2014/main" id="{F684620C-7858-42E0-8C72-1B3665DF8CB9}"/>
              </a:ext>
            </a:extLst>
          </p:cNvPr>
          <p:cNvSpPr txBox="1"/>
          <p:nvPr/>
        </p:nvSpPr>
        <p:spPr>
          <a:xfrm>
            <a:off x="7695438" y="3482018"/>
            <a:ext cx="3886962" cy="1200329"/>
          </a:xfrm>
          <a:prstGeom prst="rect">
            <a:avLst/>
          </a:prstGeom>
          <a:noFill/>
        </p:spPr>
        <p:txBody>
          <a:bodyPr wrap="none" rtlCol="0">
            <a:spAutoFit/>
          </a:bodyPr>
          <a:lstStyle/>
          <a:p>
            <a:r>
              <a:rPr lang="en-US" sz="7200" b="1"/>
              <a:t>Why not?</a:t>
            </a:r>
          </a:p>
        </p:txBody>
      </p:sp>
      <p:sp>
        <p:nvSpPr>
          <p:cNvPr id="6" name="TextBox 5">
            <a:extLst>
              <a:ext uri="{FF2B5EF4-FFF2-40B4-BE49-F238E27FC236}">
                <a16:creationId xmlns:a16="http://schemas.microsoft.com/office/drawing/2014/main" id="{98577EF9-FD0E-B992-5D83-C380330E4CF9}"/>
              </a:ext>
            </a:extLst>
          </p:cNvPr>
          <p:cNvSpPr txBox="1"/>
          <p:nvPr/>
        </p:nvSpPr>
        <p:spPr>
          <a:xfrm>
            <a:off x="1551709" y="5282512"/>
            <a:ext cx="8584979" cy="1200329"/>
          </a:xfrm>
          <a:prstGeom prst="rect">
            <a:avLst/>
          </a:prstGeom>
          <a:noFill/>
        </p:spPr>
        <p:txBody>
          <a:bodyPr wrap="none" rtlCol="0">
            <a:spAutoFit/>
          </a:bodyPr>
          <a:lstStyle/>
          <a:p>
            <a:r>
              <a:rPr lang="en-US" sz="7200" b="1"/>
              <a:t>What influenced you?</a:t>
            </a:r>
          </a:p>
        </p:txBody>
      </p:sp>
    </p:spTree>
    <p:extLst>
      <p:ext uri="{BB962C8B-B14F-4D97-AF65-F5344CB8AC3E}">
        <p14:creationId xmlns:p14="http://schemas.microsoft.com/office/powerpoint/2010/main" val="248373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7D348-C704-D87A-0998-B1441C836B1A}"/>
              </a:ext>
            </a:extLst>
          </p:cNvPr>
          <p:cNvSpPr>
            <a:spLocks noGrp="1"/>
          </p:cNvSpPr>
          <p:nvPr>
            <p:ph type="title"/>
          </p:nvPr>
        </p:nvSpPr>
        <p:spPr>
          <a:xfrm>
            <a:off x="1129145" y="1584325"/>
            <a:ext cx="10515600" cy="4941166"/>
          </a:xfrm>
        </p:spPr>
        <p:txBody>
          <a:bodyPr>
            <a:normAutofit/>
          </a:bodyPr>
          <a:lstStyle/>
          <a:p>
            <a:pPr algn="ctr" rtl="0">
              <a:spcBef>
                <a:spcPts val="0"/>
              </a:spcBef>
              <a:spcAft>
                <a:spcPts val="800"/>
              </a:spcAft>
            </a:pPr>
            <a:r>
              <a:rPr lang="he-IL" sz="6600" b="0" i="0" u="none" strike="noStrike">
                <a:solidFill>
                  <a:srgbClr val="000000"/>
                </a:solidFill>
                <a:effectLst/>
                <a:latin typeface="Montserrat" panose="00000500000000000000" pitchFamily="2" charset="0"/>
              </a:rPr>
              <a:t>וְהִיא שֶׁעָמְדָה לַאֲבוֹתֵיֽנוּ וְלָנֽוּ. שֶׁלֹא אֶחָד בִּלְבָד, עָמַד עָלֵיֽנוּ לְכַלּוֹתֵנֽוּ. אֶלָּא שֶׁבְּכָל דּוֹר וָדוֹר, עוֹמְדִים עָלֵיֽנוּוֹתֵנֽוּ. וְהַקָּ לְכַלּדוֹשׁ בָּרוּךְ הוּא מַצִּילֵנוּ מִיָּדָם</a:t>
            </a:r>
            <a:br>
              <a:rPr lang="he-IL" b="0">
                <a:effectLst/>
              </a:rPr>
            </a:br>
            <a:br>
              <a:rPr lang="he-IL"/>
            </a:br>
            <a:endParaRPr lang="en-US"/>
          </a:p>
        </p:txBody>
      </p:sp>
      <p:sp>
        <p:nvSpPr>
          <p:cNvPr id="4" name="TextBox 3">
            <a:extLst>
              <a:ext uri="{FF2B5EF4-FFF2-40B4-BE49-F238E27FC236}">
                <a16:creationId xmlns:a16="http://schemas.microsoft.com/office/drawing/2014/main" id="{FA078F58-18DA-CA18-964D-01767711F8A7}"/>
              </a:ext>
            </a:extLst>
          </p:cNvPr>
          <p:cNvSpPr txBox="1"/>
          <p:nvPr/>
        </p:nvSpPr>
        <p:spPr>
          <a:xfrm>
            <a:off x="1828800" y="554182"/>
            <a:ext cx="9698617" cy="707886"/>
          </a:xfrm>
          <a:prstGeom prst="rect">
            <a:avLst/>
          </a:prstGeom>
          <a:noFill/>
        </p:spPr>
        <p:txBody>
          <a:bodyPr wrap="none" rtlCol="0">
            <a:spAutoFit/>
          </a:bodyPr>
          <a:lstStyle/>
          <a:p>
            <a:pPr algn="ctr"/>
            <a:r>
              <a:rPr lang="en-US" sz="4000" b="1" i="0" u="none" strike="noStrike">
                <a:solidFill>
                  <a:srgbClr val="000000"/>
                </a:solidFill>
                <a:effectLst/>
              </a:rPr>
              <a:t>Every Passover we read this in the Haggadah</a:t>
            </a:r>
            <a:r>
              <a:rPr lang="en-US" sz="1800" b="0" i="0" u="none" strike="noStrike">
                <a:solidFill>
                  <a:srgbClr val="000000"/>
                </a:solidFill>
                <a:effectLst/>
                <a:latin typeface="Montserrat" panose="00000500000000000000" pitchFamily="2" charset="0"/>
              </a:rPr>
              <a:t>:</a:t>
            </a:r>
            <a:endParaRPr lang="en-US"/>
          </a:p>
        </p:txBody>
      </p:sp>
    </p:spTree>
    <p:extLst>
      <p:ext uri="{BB962C8B-B14F-4D97-AF65-F5344CB8AC3E}">
        <p14:creationId xmlns:p14="http://schemas.microsoft.com/office/powerpoint/2010/main" val="3777602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0</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Jewish Resiliency in Difficult Times</vt:lpstr>
      <vt:lpstr>What is happening in Israel right now?</vt:lpstr>
      <vt:lpstr>Do you feel personally affected by what is happening?</vt:lpstr>
      <vt:lpstr>If you were to use one word to describe the history of the Jewish People, what would it be?</vt:lpstr>
      <vt:lpstr>If you were to describe what matters most to you about being Jewish in one word, what would it be?    </vt:lpstr>
      <vt:lpstr>PowerPoint Presentation</vt:lpstr>
      <vt:lpstr>Based on the video you just saw; would you change any of your answers?</vt:lpstr>
      <vt:lpstr>וְהִיא שֶׁעָמְדָה לַאֲבוֹתֵיֽנוּ וְלָנֽוּ. שֶׁלֹא אֶחָד בִּלְבָד, עָמַד עָלֵיֽנוּ לְכַלּוֹתֵנֽוּ. אֶלָּא שֶׁבְּכָל דּוֹר וָדוֹר, עוֹמְדִים עָלֵיֽנוּוֹתֵנֽוּ. וְהַקָּ לְכַלּדוֹשׁ בָּרוּךְ הוּא מַצִּילֵנוּ מִיָּדָם  </vt:lpstr>
      <vt:lpstr>"And this (the promise to Abraham that the Jewish people would thrive) is what kept our ancestors and what keeps us surviving. For, not only one (Pharaoh) arose and tried to destroy us, rather in every generation they try to destroy us, and Hashem saves us from their hands. "  </vt:lpstr>
      <vt:lpstr>PowerPoint Presentation</vt:lpstr>
      <vt:lpstr>PowerPoint Presentation</vt:lpstr>
      <vt:lpstr>We are supported when we take action to support ourselves.</vt:lpstr>
      <vt:lpstr>Examples of Heroism</vt:lpstr>
      <vt:lpstr> Rachel Edry  </vt:lpstr>
      <vt:lpstr>Noam Tibon</vt:lpstr>
      <vt:lpstr>Inbal Rabin-Lieberman</vt:lpstr>
      <vt:lpstr>When you read about V’ehi Sheamda you learned that it is not our enemies who define us but our unity.</vt:lpstr>
      <vt:lpstr>PowerPoint Presentation</vt:lpstr>
      <vt:lpstr>PowerPoint Presentation</vt:lpstr>
      <vt:lpstr>Are there any stories you would like to share?</vt:lpstr>
      <vt:lpstr>PowerPoint Presentation</vt:lpstr>
      <vt:lpstr>PowerPoint Presentation</vt:lpstr>
      <vt:lpstr>PowerPoint Presentation</vt:lpstr>
      <vt:lpstr>Share a few of the examples you saw of “regular people” showing unity and support for Israel.</vt:lpstr>
      <vt:lpstr>  Be Somebody’s Light     </vt:lpstr>
      <vt:lpstr>How can YOU be somebody’s light?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Mina  Rush</dc:creator>
  <cp:revision>2</cp:revision>
  <dcterms:created xsi:type="dcterms:W3CDTF">2023-10-25T16:30:26Z</dcterms:created>
  <dcterms:modified xsi:type="dcterms:W3CDTF">2023-10-26T22:04:09Z</dcterms:modified>
</cp:coreProperties>
</file>